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5"/>
  </p:notesMasterIdLst>
  <p:sldIdLst>
    <p:sldId id="256" r:id="rId5"/>
    <p:sldId id="257" r:id="rId6"/>
    <p:sldId id="299" r:id="rId7"/>
    <p:sldId id="258" r:id="rId8"/>
    <p:sldId id="300" r:id="rId9"/>
    <p:sldId id="294" r:id="rId10"/>
    <p:sldId id="301" r:id="rId11"/>
    <p:sldId id="292" r:id="rId12"/>
    <p:sldId id="302" r:id="rId13"/>
    <p:sldId id="295" r:id="rId14"/>
    <p:sldId id="303" r:id="rId15"/>
    <p:sldId id="262" r:id="rId16"/>
    <p:sldId id="304" r:id="rId17"/>
    <p:sldId id="261" r:id="rId18"/>
    <p:sldId id="305" r:id="rId19"/>
    <p:sldId id="277" r:id="rId20"/>
    <p:sldId id="267" r:id="rId21"/>
    <p:sldId id="284" r:id="rId22"/>
    <p:sldId id="306" r:id="rId23"/>
    <p:sldId id="287" r:id="rId24"/>
    <p:sldId id="288" r:id="rId25"/>
    <p:sldId id="285" r:id="rId26"/>
    <p:sldId id="268" r:id="rId27"/>
    <p:sldId id="307" r:id="rId28"/>
    <p:sldId id="296" r:id="rId29"/>
    <p:sldId id="297" r:id="rId30"/>
    <p:sldId id="298" r:id="rId31"/>
    <p:sldId id="293" r:id="rId32"/>
    <p:sldId id="291" r:id="rId33"/>
    <p:sldId id="290" r:id="rId34"/>
  </p:sldIdLst>
  <p:sldSz cx="9144000" cy="6858000" type="screen4x3"/>
  <p:notesSz cx="6797675" cy="99266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04">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113A9D2-9D6B-4929-AA2D-F23B5EE8CBE7}" styleName="テーマ スタイル 2 - アクセント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A107856-5554-42FB-B03E-39F5DBC370BA}" styleName="中間スタイル 4 - アクセント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284E427A-3D55-4303-BF80-6455036E1DE7}" styleName="テーマ スタイル 1 - アクセント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17" autoAdjust="0"/>
    <p:restoredTop sz="74419" autoAdjust="0"/>
  </p:normalViewPr>
  <p:slideViewPr>
    <p:cSldViewPr>
      <p:cViewPr varScale="1">
        <p:scale>
          <a:sx n="58" d="100"/>
          <a:sy n="58" d="100"/>
        </p:scale>
        <p:origin x="1740" y="60"/>
      </p:cViewPr>
      <p:guideLst>
        <p:guide orient="horz" pos="2704"/>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30E5E4F6-1048-4FC4-88AB-78F4BB42D36A}" type="datetimeFigureOut">
              <a:rPr kumimoji="1" lang="ja-JP" altLang="en-US" smtClean="0"/>
              <a:t>2017/6/27</a:t>
            </a:fld>
            <a:endParaRPr kumimoji="1" lang="ja-JP" altLang="en-US"/>
          </a:p>
        </p:txBody>
      </p:sp>
      <p:sp>
        <p:nvSpPr>
          <p:cNvPr id="4" name="スライド イメージ プレースホルダー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2EDCE604-50A5-424A-91A6-CADCE250772C}" type="slidenum">
              <a:rPr kumimoji="1" lang="ja-JP" altLang="en-US" smtClean="0"/>
              <a:t>‹#›</a:t>
            </a:fld>
            <a:endParaRPr kumimoji="1" lang="ja-JP" altLang="en-US"/>
          </a:p>
        </p:txBody>
      </p:sp>
    </p:spTree>
    <p:extLst>
      <p:ext uri="{BB962C8B-B14F-4D97-AF65-F5344CB8AC3E}">
        <p14:creationId xmlns:p14="http://schemas.microsoft.com/office/powerpoint/2010/main" val="415901147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1</a:t>
            </a:fld>
            <a:endParaRPr kumimoji="1" lang="ja-JP" altLang="en-US"/>
          </a:p>
        </p:txBody>
      </p:sp>
    </p:spTree>
    <p:extLst>
      <p:ext uri="{BB962C8B-B14F-4D97-AF65-F5344CB8AC3E}">
        <p14:creationId xmlns:p14="http://schemas.microsoft.com/office/powerpoint/2010/main" val="6058353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次にもう一つの目的である</a:t>
            </a:r>
            <a:r>
              <a:rPr kumimoji="1" lang="en-US" altLang="ja-JP" dirty="0"/>
              <a:t>2</a:t>
            </a:r>
            <a:r>
              <a:rPr kumimoji="1" lang="ja-JP" altLang="en-US" dirty="0"/>
              <a:t>スイッチ教材ソフトについて説明する。</a:t>
            </a:r>
            <a:endParaRPr kumimoji="1" lang="en-US" altLang="ja-JP" dirty="0"/>
          </a:p>
          <a:p>
            <a:r>
              <a:rPr kumimoji="1" lang="ja-JP" altLang="en-US" dirty="0"/>
              <a:t>因果関係の理解の次に行う複数の中から選択するという学習活動だがそれを行うための機能としてオートスキャンとステップスキャンを利用している。</a:t>
            </a:r>
            <a:endParaRPr kumimoji="1" lang="en-US" altLang="ja-JP" dirty="0"/>
          </a:p>
          <a:p>
            <a:r>
              <a:rPr kumimoji="1" lang="ja-JP" altLang="en-US" dirty="0"/>
              <a:t>ステップスキャンは先ほどのオートスキャンに比べてフォーカスしている選択肢は自動ではでは動かずもう一つのスイッチを押すことで左から右にフォーカスが映る。</a:t>
            </a:r>
            <a:endParaRPr kumimoji="1" lang="en-US" altLang="ja-JP" dirty="0"/>
          </a:p>
          <a:p>
            <a:r>
              <a:rPr kumimoji="1" lang="ja-JP" altLang="en-US" dirty="0"/>
              <a:t>オートスキャンに比べて重度肢体不自由児が自分のタイミングで選択でき自由度が高い</a:t>
            </a:r>
            <a:endParaRPr kumimoji="1" lang="en-US" altLang="ja-JP" dirty="0"/>
          </a:p>
          <a:p>
            <a:r>
              <a:rPr kumimoji="1" lang="ja-JP" altLang="en-US" dirty="0"/>
              <a:t>しかし，児童の中には二つを使い分けるのが苦手な児童もいる。そこで</a:t>
            </a:r>
            <a:r>
              <a:rPr kumimoji="1" lang="en-US" altLang="ja-JP" dirty="0"/>
              <a:t>2</a:t>
            </a:r>
            <a:r>
              <a:rPr kumimoji="1" lang="ja-JP" altLang="en-US" dirty="0" err="1"/>
              <a:t>つの</a:t>
            </a:r>
            <a:r>
              <a:rPr kumimoji="1" lang="ja-JP" altLang="en-US" dirty="0"/>
              <a:t>スイッチを使い分けられるようになる学習教材ソフトの開発を行う</a:t>
            </a:r>
            <a:endParaRPr kumimoji="1" lang="en-US" altLang="ja-JP" dirty="0"/>
          </a:p>
          <a:p>
            <a:r>
              <a:rPr kumimoji="1" lang="ja-JP" altLang="en-US" dirty="0"/>
              <a:t>二つのスイッチを使うことで</a:t>
            </a:r>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10</a:t>
            </a:fld>
            <a:endParaRPr kumimoji="1" lang="ja-JP" altLang="en-US"/>
          </a:p>
        </p:txBody>
      </p:sp>
    </p:spTree>
    <p:extLst>
      <p:ext uri="{BB962C8B-B14F-4D97-AF65-F5344CB8AC3E}">
        <p14:creationId xmlns:p14="http://schemas.microsoft.com/office/powerpoint/2010/main" val="3586406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Next, we will explain the 2 switch teaching material software which is another object.</a:t>
            </a:r>
          </a:p>
          <a:p>
            <a:r>
              <a:rPr kumimoji="1" lang="en-US" altLang="ja-JP" dirty="0"/>
              <a:t>Although it is a learning activity to select from among several to be done next to the understanding of causal relation, it uses auto scan and step scan as a function to do it.</a:t>
            </a:r>
          </a:p>
          <a:p>
            <a:r>
              <a:rPr kumimoji="1" lang="en-US" altLang="ja-JP" dirty="0"/>
              <a:t>As for the step scan, the focus which is focused is not moved automatically in contrast to the previous auto scan, and the focus appears from left to right by pushing another switch.</a:t>
            </a:r>
          </a:p>
          <a:p>
            <a:r>
              <a:rPr kumimoji="1" lang="en-US" altLang="ja-JP" dirty="0"/>
              <a:t>Compared to </a:t>
            </a:r>
            <a:r>
              <a:rPr kumimoji="1" lang="en-US" altLang="ja-JP" dirty="0" err="1"/>
              <a:t>autoscanning</a:t>
            </a:r>
            <a:r>
              <a:rPr kumimoji="1" lang="en-US" altLang="ja-JP" dirty="0"/>
              <a:t>, severely physically handicapped children can choose at their own timing and the degree of freedom is high</a:t>
            </a:r>
          </a:p>
          <a:p>
            <a:r>
              <a:rPr kumimoji="1" lang="en-US" altLang="ja-JP" dirty="0"/>
              <a:t>However, some children are not good at using two differently. So we will develop learning teaching software that will allow you to use two switches separately</a:t>
            </a:r>
          </a:p>
          <a:p>
            <a:r>
              <a:rPr kumimoji="1" lang="en-US" altLang="ja-JP" dirty="0"/>
              <a:t>By using two switches</a:t>
            </a:r>
            <a:endParaRPr kumimoji="1" lang="ja-JP" altLang="en-US" dirty="0"/>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11</a:t>
            </a:fld>
            <a:endParaRPr kumimoji="1" lang="ja-JP" altLang="en-US"/>
          </a:p>
        </p:txBody>
      </p:sp>
    </p:spTree>
    <p:extLst>
      <p:ext uri="{BB962C8B-B14F-4D97-AF65-F5344CB8AC3E}">
        <p14:creationId xmlns:p14="http://schemas.microsoft.com/office/powerpoint/2010/main" val="2364562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a:t>
            </a:r>
          </a:p>
          <a:p>
            <a:r>
              <a:rPr kumimoji="1" lang="ja-JP" altLang="en-US" dirty="0"/>
              <a:t>以上の研究背景から本研究では</a:t>
            </a:r>
            <a:r>
              <a:rPr kumimoji="1" lang="en-US" altLang="ja-JP" dirty="0"/>
              <a:t>Web</a:t>
            </a:r>
            <a:r>
              <a:rPr kumimoji="1" lang="ja-JP" altLang="en-US" dirty="0"/>
              <a:t>版スイッチ教材ソフトの充実化を大きな目標としています。</a:t>
            </a:r>
            <a:endParaRPr kumimoji="1" lang="en-US" altLang="ja-JP" dirty="0"/>
          </a:p>
          <a:p>
            <a:r>
              <a:rPr kumimoji="1" lang="ja-JP" altLang="en-US" dirty="0"/>
              <a:t>そのために次の二つのことを行います。</a:t>
            </a:r>
            <a:endParaRPr kumimoji="1" lang="en-US" altLang="ja-JP" dirty="0"/>
          </a:p>
          <a:p>
            <a:r>
              <a:rPr kumimoji="1" lang="ja-JP" altLang="en-US" dirty="0"/>
              <a:t>大前ソフトの中から２つのソフトを</a:t>
            </a:r>
            <a:r>
              <a:rPr kumimoji="1" lang="en-US" altLang="ja-JP" dirty="0"/>
              <a:t>Web</a:t>
            </a:r>
            <a:r>
              <a:rPr kumimoji="1" lang="ja-JP" altLang="en-US" dirty="0"/>
              <a:t>アプリケーションとして再現・移植します。</a:t>
            </a:r>
            <a:endParaRPr kumimoji="1" lang="en-US" altLang="ja-JP" dirty="0"/>
          </a:p>
          <a:p>
            <a:r>
              <a:rPr kumimoji="1" lang="ja-JP" altLang="en-US" dirty="0"/>
              <a:t>重度肢体不自由児が複数のスイッチの操作を習得するためのソフトとして２スイッチ教材ソフトを開発します。</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12</a:t>
            </a:fld>
            <a:endParaRPr kumimoji="1" lang="ja-JP" altLang="en-US"/>
          </a:p>
        </p:txBody>
      </p:sp>
    </p:spTree>
    <p:extLst>
      <p:ext uri="{BB962C8B-B14F-4D97-AF65-F5344CB8AC3E}">
        <p14:creationId xmlns:p14="http://schemas.microsoft.com/office/powerpoint/2010/main" val="42403912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Based on the research background above, this research aims to enhance the web version of switch teaching material software as a major goal.</a:t>
            </a:r>
          </a:p>
          <a:p>
            <a:r>
              <a:rPr kumimoji="1" lang="en-US" altLang="ja-JP" dirty="0"/>
              <a:t>For that, I will do the following two things.</a:t>
            </a:r>
          </a:p>
          <a:p>
            <a:r>
              <a:rPr kumimoji="1" lang="en-US" altLang="ja-JP" dirty="0"/>
              <a:t>We will reproduce / port two software from Ohmae software as a Web application.</a:t>
            </a:r>
          </a:p>
          <a:p>
            <a:r>
              <a:rPr kumimoji="1" lang="en-US" altLang="ja-JP" dirty="0"/>
              <a:t>We develop 2 switch teaching material software as software for severely physically handicapped children to learn operation of multiple switches.</a:t>
            </a:r>
            <a:endParaRPr kumimoji="1" lang="ja-JP" altLang="en-US" dirty="0"/>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13</a:t>
            </a:fld>
            <a:endParaRPr kumimoji="1" lang="ja-JP" altLang="en-US"/>
          </a:p>
        </p:txBody>
      </p:sp>
    </p:spTree>
    <p:extLst>
      <p:ext uri="{BB962C8B-B14F-4D97-AF65-F5344CB8AC3E}">
        <p14:creationId xmlns:p14="http://schemas.microsoft.com/office/powerpoint/2010/main" val="41107826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a:t>
            </a:r>
            <a:r>
              <a:rPr kumimoji="1" lang="en-US" altLang="ja-JP" dirty="0"/>
              <a:t>1</a:t>
            </a:r>
            <a:r>
              <a:rPr kumimoji="1" lang="ja-JP" altLang="en-US" dirty="0"/>
              <a:t>スイッチ教材ソフトの開発ということで大前ソフトの再現・移植を行ったソフトを説明します。</a:t>
            </a:r>
            <a:endParaRPr kumimoji="1" lang="en-US" altLang="ja-JP" dirty="0"/>
          </a:p>
          <a:p>
            <a:r>
              <a:rPr kumimoji="1" lang="ja-JP" altLang="en-US" dirty="0"/>
              <a:t>こちらはきゅうりとカッパという名前のソフトです。このソフトの操作方法についてはこのようになっています。</a:t>
            </a:r>
            <a:endParaRPr kumimoji="1" lang="en-US" altLang="ja-JP" dirty="0"/>
          </a:p>
          <a:p>
            <a:r>
              <a:rPr kumimoji="1" lang="ja-JP" altLang="en-US" dirty="0"/>
              <a:t>スイッチを押すことで包丁がきゅうりを切る。さらに落下したきゅうりを河童が食べるという動作を行います　。</a:t>
            </a:r>
            <a:endParaRPr kumimoji="1" lang="en-US" altLang="ja-JP" dirty="0"/>
          </a:p>
          <a:p>
            <a:r>
              <a:rPr kumimoji="1" lang="ja-JP" altLang="en-US" dirty="0"/>
              <a:t>そして右上の設定というボタンをクリックすることでオプション画面が出てくる。</a:t>
            </a:r>
            <a:endParaRPr kumimoji="1" lang="en-US" altLang="ja-JP" dirty="0"/>
          </a:p>
          <a:p>
            <a:r>
              <a:rPr kumimoji="1" lang="ja-JP" altLang="en-US" dirty="0"/>
              <a:t>ここで背景（画面が見にくいという人のため）や河童が動くまでのクリックする回数（因果関係の理解）、きゅうりの落下速度（物体の動きが速すぎて視認が難しい）などを調節することができる。</a:t>
            </a:r>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14</a:t>
            </a:fld>
            <a:endParaRPr kumimoji="1" lang="ja-JP" altLang="en-US"/>
          </a:p>
        </p:txBody>
      </p:sp>
    </p:spTree>
    <p:extLst>
      <p:ext uri="{BB962C8B-B14F-4D97-AF65-F5344CB8AC3E}">
        <p14:creationId xmlns:p14="http://schemas.microsoft.com/office/powerpoint/2010/main" val="4096676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First, I will explain the software that reproduced / transplanted Ohmae software by developing 1 switch teaching material software.</a:t>
            </a:r>
          </a:p>
          <a:p>
            <a:r>
              <a:rPr kumimoji="1" lang="en-US" altLang="ja-JP" dirty="0"/>
              <a:t>This is soft named cucumber and kappa. This software operation method is like this.</a:t>
            </a:r>
          </a:p>
          <a:p>
            <a:r>
              <a:rPr kumimoji="1" lang="en-US" altLang="ja-JP" dirty="0"/>
              <a:t>Kitchen knife cuts cucumbers by pressing switch. I will do the action that Kappa eats cucumbers which dropped further.</a:t>
            </a:r>
          </a:p>
          <a:p>
            <a:r>
              <a:rPr kumimoji="1" lang="en-US" altLang="ja-JP" dirty="0"/>
              <a:t>Then by clicking the button named setting on the upper right, an option screen comes up.</a:t>
            </a:r>
          </a:p>
          <a:p>
            <a:r>
              <a:rPr kumimoji="1" lang="en-US" altLang="ja-JP" dirty="0"/>
              <a:t>Here, you can adjust the background (for those who have difficulty seeing the screen), the number of clicks (understanding causal relationships) until Kappa moves, the falling speed of cucumbers (the object moves too fast to be difficult to see) it can.</a:t>
            </a:r>
            <a:endParaRPr kumimoji="1" lang="ja-JP" altLang="en-US" dirty="0"/>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15</a:t>
            </a:fld>
            <a:endParaRPr kumimoji="1" lang="ja-JP" altLang="en-US"/>
          </a:p>
        </p:txBody>
      </p:sp>
    </p:spTree>
    <p:extLst>
      <p:ext uri="{BB962C8B-B14F-4D97-AF65-F5344CB8AC3E}">
        <p14:creationId xmlns:p14="http://schemas.microsoft.com/office/powerpoint/2010/main" val="34524069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二つ目がくまとサッカーというソフトである。</a:t>
            </a:r>
            <a:endParaRPr kumimoji="1" lang="en-US" altLang="ja-JP" dirty="0"/>
          </a:p>
          <a:p>
            <a:r>
              <a:rPr kumimoji="1" lang="ja-JP" altLang="en-US" dirty="0"/>
              <a:t>これはスイッチを押すことでくまとボールを蹴りあうことができる。</a:t>
            </a:r>
            <a:endParaRPr kumimoji="1" lang="en-US" altLang="ja-JP" dirty="0"/>
          </a:p>
          <a:p>
            <a:r>
              <a:rPr kumimoji="1" lang="ja-JP" altLang="en-US" dirty="0"/>
              <a:t>このソフトでも設定ボタンから背景、ボールの軌道（同じ動作ばかりだと飽きる）、物体の速さを調節することができます。以上の２つが大前ソフトの再現として開発したソフトです。</a:t>
            </a:r>
            <a:endParaRPr kumimoji="1" lang="en-US" altLang="ja-JP" dirty="0"/>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16</a:t>
            </a:fld>
            <a:endParaRPr kumimoji="1" lang="ja-JP" altLang="en-US"/>
          </a:p>
        </p:txBody>
      </p:sp>
    </p:spTree>
    <p:extLst>
      <p:ext uri="{BB962C8B-B14F-4D97-AF65-F5344CB8AC3E}">
        <p14:creationId xmlns:p14="http://schemas.microsoft.com/office/powerpoint/2010/main" val="10107840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Next, I will explain this animals and musical instruments developed as 2 switch teaching material software.</a:t>
            </a:r>
          </a:p>
          <a:p>
            <a:r>
              <a:rPr kumimoji="1" lang="en-US" altLang="ja-JP" dirty="0"/>
              <a:t>When this software presses one switch, the animals on the right ring the instruments and pressing the other switch moves the animals on the left side. Also, in order to make the difference between right and left easier to understand, it is possible to freely change the type and background of animals to be displayed from the menu on the left and right.</a:t>
            </a:r>
          </a:p>
          <a:p>
            <a:endParaRPr kumimoji="1" lang="en-US" altLang="ja-JP" dirty="0"/>
          </a:p>
          <a:p>
            <a:r>
              <a:rPr kumimoji="1" lang="en-US" altLang="ja-JP" dirty="0"/>
              <a:t>Increase material</a:t>
            </a:r>
          </a:p>
          <a:p>
            <a:endParaRPr kumimoji="1" lang="en-US" altLang="ja-JP" dirty="0"/>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17</a:t>
            </a:fld>
            <a:endParaRPr kumimoji="1" lang="ja-JP" altLang="en-US"/>
          </a:p>
        </p:txBody>
      </p:sp>
    </p:spTree>
    <p:extLst>
      <p:ext uri="{BB962C8B-B14F-4D97-AF65-F5344CB8AC3E}">
        <p14:creationId xmlns:p14="http://schemas.microsoft.com/office/powerpoint/2010/main" val="32258483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次にスイッチ教材ソフトの評価ということで先ほど説明した</a:t>
            </a:r>
            <a:r>
              <a:rPr kumimoji="1" lang="en-US" altLang="ja-JP" dirty="0"/>
              <a:t>3</a:t>
            </a:r>
            <a:r>
              <a:rPr kumimoji="1" lang="ja-JP" altLang="en-US" dirty="0" err="1"/>
              <a:t>つの</a:t>
            </a:r>
            <a:r>
              <a:rPr kumimoji="1" lang="ja-JP" altLang="en-US" dirty="0"/>
              <a:t>スイッチ教材ソフトについて先月東京で開催されたマジカルトイボックスイベントに参加し評価をしていただきました。評価はアンケート形式で行い、内容は「実際にこのソフトを使いたいと思うか」「オプションは十分だと思うか」「その他コメント・改善案など」の</a:t>
            </a:r>
            <a:r>
              <a:rPr kumimoji="1" lang="en-US" altLang="ja-JP" dirty="0"/>
              <a:t>3</a:t>
            </a:r>
            <a:r>
              <a:rPr kumimoji="1" lang="ja-JP" altLang="en-US"/>
              <a:t>つとなります。</a:t>
            </a:r>
            <a:r>
              <a:rPr kumimoji="1" lang="ja-JP" altLang="en-US" dirty="0"/>
              <a:t>このようにソフトについて説明し、実際に触ってもらいました。</a:t>
            </a:r>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18</a:t>
            </a:fld>
            <a:endParaRPr kumimoji="1" lang="ja-JP" altLang="en-US"/>
          </a:p>
        </p:txBody>
      </p:sp>
    </p:spTree>
    <p:extLst>
      <p:ext uri="{BB962C8B-B14F-4D97-AF65-F5344CB8AC3E}">
        <p14:creationId xmlns:p14="http://schemas.microsoft.com/office/powerpoint/2010/main" val="7099191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Next, we participated in the Magical Toy Box event held in Tokyo last month about the three switch teaching software </a:t>
            </a:r>
            <a:r>
              <a:rPr kumimoji="1" lang="en-US" altLang="ja-JP" dirty="0" err="1"/>
              <a:t>software</a:t>
            </a:r>
            <a:r>
              <a:rPr kumimoji="1" lang="en-US" altLang="ja-JP" dirty="0"/>
              <a:t> explained earlier by evaluating the switch teaching material software, and evaluated it. Evaluation is done in a questionnaire format, and the content is "Thinking of actually using this software", "Do you think that options are sufficient", "Other comments / improvement plan," and so on. In this way I explained about software and actually touched it.</a:t>
            </a:r>
            <a:endParaRPr kumimoji="1" lang="ja-JP" altLang="en-US" dirty="0"/>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19</a:t>
            </a:fld>
            <a:endParaRPr kumimoji="1" lang="ja-JP" altLang="en-US"/>
          </a:p>
        </p:txBody>
      </p:sp>
    </p:spTree>
    <p:extLst>
      <p:ext uri="{BB962C8B-B14F-4D97-AF65-F5344CB8AC3E}">
        <p14:creationId xmlns:p14="http://schemas.microsoft.com/office/powerpoint/2010/main" val="3448603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本研究では重度肢体不自由児を対象としている</a:t>
            </a:r>
            <a:endParaRPr kumimoji="1" lang="en-US" altLang="ja-JP" dirty="0"/>
          </a:p>
          <a:p>
            <a:r>
              <a:rPr kumimoji="1" lang="ja-JP" altLang="en-US" dirty="0"/>
              <a:t>重度肢体不自由児とは四肢のマヒや欠損、体幹の機能障害により体を自由に動かせないなどの重度な機能障害を持っている児童のことである。</a:t>
            </a:r>
            <a:endParaRPr kumimoji="1" lang="en-US" altLang="ja-JP" dirty="0"/>
          </a:p>
          <a:p>
            <a:r>
              <a:rPr kumimoji="1" lang="ja-JP" altLang="en-US" dirty="0"/>
              <a:t>そのため日常生活における学習活動やコミュニケーション活動などに困難が生じる。</a:t>
            </a:r>
            <a:endParaRPr kumimoji="1" lang="en-US" altLang="ja-JP" dirty="0"/>
          </a:p>
          <a:p>
            <a:r>
              <a:rPr kumimoji="1" lang="ja-JP" altLang="en-US" dirty="0"/>
              <a:t>そこで重度肢体不自由児でも使用できる学習コンテンツとして特別支援学校ではスイッチ教材ソフトを利用しています。スイッチ教材ソフトはマウスやキーボードなどの代わりにスイッチを操作することで動作するソフトである。</a:t>
            </a:r>
            <a:endParaRPr kumimoji="1" lang="en-US" altLang="ja-JP" dirty="0"/>
          </a:p>
          <a:p>
            <a:r>
              <a:rPr kumimoji="1" lang="ja-JP" altLang="en-US" dirty="0"/>
              <a:t>学習者に合わせて様々なスイッチの中から選択することができるという利点もある。</a:t>
            </a:r>
            <a:endParaRPr kumimoji="1" lang="en-US" altLang="ja-JP" dirty="0"/>
          </a:p>
          <a:p>
            <a:endParaRPr kumimoji="1" lang="en-US" altLang="ja-JP" dirty="0"/>
          </a:p>
          <a:p>
            <a:endParaRPr kumimoji="1" lang="en-US" altLang="ja-JP" dirty="0"/>
          </a:p>
          <a:p>
            <a:r>
              <a:rPr kumimoji="1" lang="ja-JP" altLang="en-US" dirty="0"/>
              <a:t>因果関係の理解の学習　自分で動かすことにより学習意欲向上につながる</a:t>
            </a:r>
            <a:endParaRPr kumimoji="1" lang="en-US" altLang="ja-JP" dirty="0"/>
          </a:p>
          <a:p>
            <a:pPr algn="l"/>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2</a:t>
            </a:fld>
            <a:endParaRPr kumimoji="1" lang="ja-JP" altLang="en-US"/>
          </a:p>
        </p:txBody>
      </p:sp>
    </p:spTree>
    <p:extLst>
      <p:ext uri="{BB962C8B-B14F-4D97-AF65-F5344CB8AC3E}">
        <p14:creationId xmlns:p14="http://schemas.microsoft.com/office/powerpoint/2010/main" val="40153031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アンケートを行った結果こちらの表のようになりました。</a:t>
            </a:r>
            <a:endParaRPr kumimoji="1" lang="en-US" altLang="ja-JP" dirty="0"/>
          </a:p>
          <a:p>
            <a:r>
              <a:rPr kumimoji="1" lang="ja-JP" altLang="en-US" dirty="0"/>
              <a:t>アンケートに答えていただいたのは特別支援学校の教員方８名になります。</a:t>
            </a:r>
            <a:endParaRPr kumimoji="1" lang="en-US" altLang="ja-JP" dirty="0"/>
          </a:p>
          <a:p>
            <a:r>
              <a:rPr kumimoji="1" lang="ja-JP" altLang="en-US" dirty="0"/>
              <a:t>表を見てわかるように多くの方が使いたいと思う、オプションは十分であると思っており、開発したソフトが重度肢体不自由児の学習に使用される可能性があるものだと確認することができました。</a:t>
            </a:r>
            <a:endParaRPr kumimoji="1" lang="en-US" altLang="ja-JP" dirty="0"/>
          </a:p>
          <a:p>
            <a:endParaRPr kumimoji="1" lang="en-US" altLang="ja-JP" dirty="0"/>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20</a:t>
            </a:fld>
            <a:endParaRPr kumimoji="1" lang="ja-JP" altLang="en-US"/>
          </a:p>
        </p:txBody>
      </p:sp>
    </p:spTree>
    <p:extLst>
      <p:ext uri="{BB962C8B-B14F-4D97-AF65-F5344CB8AC3E}">
        <p14:creationId xmlns:p14="http://schemas.microsoft.com/office/powerpoint/2010/main" val="36790884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次にコメント・改善案についてです。</a:t>
            </a:r>
            <a:endParaRPr kumimoji="1" lang="en-US" altLang="ja-JP" dirty="0"/>
          </a:p>
          <a:p>
            <a:r>
              <a:rPr kumimoji="1" lang="ja-JP" altLang="en-US" dirty="0"/>
              <a:t>こちらは各スイッチ教材ソフトに対してのコメント改善案の中から一部抜粋したものです。</a:t>
            </a:r>
            <a:endParaRPr kumimoji="1" lang="en-US" altLang="ja-JP" dirty="0"/>
          </a:p>
          <a:p>
            <a:r>
              <a:rPr kumimoji="1" lang="ja-JP" altLang="en-US" dirty="0"/>
              <a:t>これらの評価を受けて各スイッチ教材ソフトに対して次のような改善案を検討しました。</a:t>
            </a:r>
            <a:endParaRPr kumimoji="1" lang="en-US" altLang="ja-JP" dirty="0"/>
          </a:p>
          <a:p>
            <a:r>
              <a:rPr kumimoji="1" lang="ja-JP" altLang="en-US" dirty="0"/>
              <a:t>これらの機能を開発したソフトに対して加え改良を行っています。</a:t>
            </a:r>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21</a:t>
            </a:fld>
            <a:endParaRPr kumimoji="1" lang="ja-JP" altLang="en-US"/>
          </a:p>
        </p:txBody>
      </p:sp>
    </p:spTree>
    <p:extLst>
      <p:ext uri="{BB962C8B-B14F-4D97-AF65-F5344CB8AC3E}">
        <p14:creationId xmlns:p14="http://schemas.microsoft.com/office/powerpoint/2010/main" val="15472892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こちらはカッパときゅうりの改善案です。アンケートでは同じような動作の繰り返しで児童が飽きてしまうのではないかということだったので、指定回数クリックすることでシーンが切り替わり、マンプクになった河童が表示される動作を加えました。一連の動作の中に大きな変化が加わることで、児童が楽しんで使用できると考えられます。このようにほかの２つのスイッチ教材ソフトについても改良を行います。</a:t>
            </a:r>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22</a:t>
            </a:fld>
            <a:endParaRPr kumimoji="1" lang="ja-JP" altLang="en-US"/>
          </a:p>
        </p:txBody>
      </p:sp>
    </p:spTree>
    <p:extLst>
      <p:ext uri="{BB962C8B-B14F-4D97-AF65-F5344CB8AC3E}">
        <p14:creationId xmlns:p14="http://schemas.microsoft.com/office/powerpoint/2010/main" val="30889022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最後に本研究についてのまとめを行います。</a:t>
            </a:r>
            <a:endParaRPr kumimoji="1" lang="en-US" altLang="ja-JP" dirty="0"/>
          </a:p>
          <a:p>
            <a:r>
              <a:rPr kumimoji="1" lang="ja-JP" altLang="en-US" dirty="0"/>
              <a:t>本研究では重度肢体不自由し向けの学習コンテンツの充実化を目標として、</a:t>
            </a:r>
            <a:r>
              <a:rPr kumimoji="1" lang="en-US" altLang="ja-JP" dirty="0"/>
              <a:t>3</a:t>
            </a:r>
            <a:r>
              <a:rPr kumimoji="1" lang="ja-JP" altLang="en-US" dirty="0" err="1"/>
              <a:t>つの</a:t>
            </a:r>
            <a:r>
              <a:rPr kumimoji="1" lang="ja-JP" altLang="en-US" dirty="0"/>
              <a:t>スイッチ教材ソフトの開発を行った。</a:t>
            </a:r>
            <a:endParaRPr kumimoji="1" lang="en-US" altLang="ja-JP" dirty="0"/>
          </a:p>
          <a:p>
            <a:r>
              <a:rPr kumimoji="1" lang="ja-JP" altLang="en-US" dirty="0"/>
              <a:t>また、開発したソフトは外部の特別支援学校の教員方に評価していただくことで学習コンテンツとして使われる確率が高いことを確認することができました。同時にコメントなどから開発したソフトの不足している部分を確認することができたため、改良を加えていきます。</a:t>
            </a:r>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23</a:t>
            </a:fld>
            <a:endParaRPr kumimoji="1" lang="ja-JP" altLang="en-US"/>
          </a:p>
        </p:txBody>
      </p:sp>
    </p:spTree>
    <p:extLst>
      <p:ext uri="{BB962C8B-B14F-4D97-AF65-F5344CB8AC3E}">
        <p14:creationId xmlns:p14="http://schemas.microsoft.com/office/powerpoint/2010/main" val="24353541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Finally, I will summarize this research.</a:t>
            </a:r>
          </a:p>
          <a:p>
            <a:r>
              <a:rPr kumimoji="1" lang="en-US" altLang="ja-JP" dirty="0"/>
              <a:t>In this research, we developed three switch teaching materials software with the goal of enriching learning contents for severely impaired mobility.</a:t>
            </a:r>
          </a:p>
          <a:p>
            <a:r>
              <a:rPr kumimoji="1" lang="en-US" altLang="ja-JP" dirty="0"/>
              <a:t>In addition, we were able to confirm that the developed software has a high probability of being used as learning content by evaluating to teachers of external special support schools. At the same time, since we were able to confirm the missing part of software developed from comments </a:t>
            </a:r>
            <a:r>
              <a:rPr kumimoji="1" lang="en-US" altLang="ja-JP" dirty="0" err="1"/>
              <a:t>etc</a:t>
            </a:r>
            <a:r>
              <a:rPr kumimoji="1" lang="en-US" altLang="ja-JP" dirty="0"/>
              <a:t>, we will make improvements.</a:t>
            </a:r>
            <a:endParaRPr kumimoji="1" lang="ja-JP" altLang="en-US" dirty="0"/>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24</a:t>
            </a:fld>
            <a:endParaRPr kumimoji="1" lang="ja-JP" altLang="en-US"/>
          </a:p>
        </p:txBody>
      </p:sp>
    </p:spTree>
    <p:extLst>
      <p:ext uri="{BB962C8B-B14F-4D97-AF65-F5344CB8AC3E}">
        <p14:creationId xmlns:p14="http://schemas.microsoft.com/office/powerpoint/2010/main" val="21521311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26</a:t>
            </a:fld>
            <a:endParaRPr kumimoji="1" lang="ja-JP" altLang="en-US"/>
          </a:p>
        </p:txBody>
      </p:sp>
    </p:spTree>
    <p:extLst>
      <p:ext uri="{BB962C8B-B14F-4D97-AF65-F5344CB8AC3E}">
        <p14:creationId xmlns:p14="http://schemas.microsoft.com/office/powerpoint/2010/main" val="6302993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それらを解決するために</a:t>
            </a:r>
            <a:r>
              <a:rPr kumimoji="1" lang="en-US" altLang="ja-JP" dirty="0"/>
              <a:t>2</a:t>
            </a:r>
            <a:r>
              <a:rPr kumimoji="1" lang="ja-JP" altLang="en-US" dirty="0" err="1"/>
              <a:t>つの</a:t>
            </a:r>
            <a:r>
              <a:rPr kumimoji="1" lang="ja-JP" altLang="en-US" dirty="0"/>
              <a:t>ことを行った。</a:t>
            </a:r>
            <a:endParaRPr kumimoji="1" lang="en-US" altLang="ja-JP" dirty="0"/>
          </a:p>
          <a:p>
            <a:r>
              <a:rPr kumimoji="1" lang="ja-JP" altLang="en-US" dirty="0"/>
              <a:t>タブレット端末でも使いたいため</a:t>
            </a:r>
            <a:r>
              <a:rPr kumimoji="1" lang="en-US" altLang="ja-JP" dirty="0"/>
              <a:t>PC/</a:t>
            </a:r>
            <a:r>
              <a:rPr kumimoji="1" lang="ja-JP" altLang="en-US" dirty="0"/>
              <a:t>タブレット端末の両方で動作するソフトを作ればよい</a:t>
            </a:r>
            <a:endParaRPr kumimoji="1" lang="en-US" altLang="ja-JP" dirty="0"/>
          </a:p>
          <a:p>
            <a:r>
              <a:rPr kumimoji="1" lang="en-US" altLang="ja-JP" dirty="0"/>
              <a:t>Web</a:t>
            </a:r>
            <a:r>
              <a:rPr kumimoji="1" lang="ja-JP" altLang="en-US" dirty="0"/>
              <a:t>ブラウザで動作する</a:t>
            </a:r>
            <a:r>
              <a:rPr kumimoji="1" lang="en-US" altLang="ja-JP" dirty="0"/>
              <a:t>Web</a:t>
            </a:r>
            <a:r>
              <a:rPr kumimoji="1" lang="ja-JP" altLang="en-US" dirty="0"/>
              <a:t>アプリケーションで開発すればよいのではないか</a:t>
            </a:r>
            <a:r>
              <a:rPr kumimoji="1" lang="en-US" altLang="ja-JP" dirty="0"/>
              <a:t>HTML5</a:t>
            </a:r>
            <a:r>
              <a:rPr kumimoji="1" lang="ja-JP" altLang="en-US" dirty="0"/>
              <a:t>の</a:t>
            </a:r>
            <a:r>
              <a:rPr kumimoji="1" lang="en-US" altLang="ja-JP" dirty="0"/>
              <a:t>Canvas</a:t>
            </a:r>
            <a:r>
              <a:rPr kumimoji="1" lang="ja-JP" altLang="en-US" dirty="0"/>
              <a:t>機能を使用、</a:t>
            </a:r>
            <a:r>
              <a:rPr kumimoji="1" lang="en-US" altLang="ja-JP" dirty="0" err="1"/>
              <a:t>Javascript</a:t>
            </a:r>
            <a:r>
              <a:rPr kumimoji="1" lang="ja-JP" altLang="en-US" dirty="0"/>
              <a:t>言語で作成</a:t>
            </a:r>
            <a:endParaRPr kumimoji="1" lang="en-US" altLang="ja-JP" dirty="0"/>
          </a:p>
          <a:p>
            <a:r>
              <a:rPr kumimoji="1" lang="ja-JP" altLang="en-US" dirty="0"/>
              <a:t>開発の効率化のために</a:t>
            </a:r>
            <a:r>
              <a:rPr kumimoji="1" lang="en-US" altLang="ja-JP" dirty="0"/>
              <a:t>enchant.js</a:t>
            </a:r>
            <a:r>
              <a:rPr kumimoji="1" lang="ja-JP" altLang="en-US" dirty="0"/>
              <a:t>というゲーム開発フレームワークを使用</a:t>
            </a:r>
            <a:endParaRPr kumimoji="1" lang="en-US" altLang="ja-JP" dirty="0"/>
          </a:p>
          <a:p>
            <a:endParaRPr kumimoji="1" lang="en-US" altLang="ja-JP" dirty="0"/>
          </a:p>
          <a:p>
            <a:r>
              <a:rPr kumimoji="1" lang="ja-JP" altLang="en-US" dirty="0"/>
              <a:t>二つ目の問題点である細かな設定ができないという点に関しては。</a:t>
            </a:r>
            <a:endParaRPr kumimoji="1" lang="en-US" altLang="ja-JP" dirty="0"/>
          </a:p>
          <a:p>
            <a:r>
              <a:rPr kumimoji="1" lang="ja-JP" altLang="en-US" dirty="0"/>
              <a:t>ソフト自体にカスタマイズ機能を付与すればいいのではないかということになり、</a:t>
            </a:r>
            <a:endParaRPr kumimoji="1" lang="en-US" altLang="ja-JP" dirty="0"/>
          </a:p>
          <a:p>
            <a:r>
              <a:rPr kumimoji="1" lang="ja-JP" altLang="en-US" dirty="0"/>
              <a:t>昨年度の同研究室の卒業生が汎用カスタマイズメニューライブラリというものを作成し、</a:t>
            </a:r>
            <a:endParaRPr kumimoji="1" lang="en-US" altLang="ja-JP" dirty="0"/>
          </a:p>
          <a:p>
            <a:r>
              <a:rPr kumimoji="1" lang="ja-JP" altLang="en-US" dirty="0"/>
              <a:t>それをプログラムに導入することでこのようなオプションメニューをスイッチ教材ソフトに実装することが可能となった。これにより簡単に様々な学習者に対応することができる。</a:t>
            </a:r>
            <a:endParaRPr kumimoji="1" lang="en-US" altLang="ja-JP" dirty="0"/>
          </a:p>
          <a:p>
            <a:endParaRPr kumimoji="1" lang="en-US" altLang="ja-JP" dirty="0"/>
          </a:p>
          <a:p>
            <a:r>
              <a:rPr kumimoji="1" lang="en-US" altLang="ja-JP" dirty="0"/>
              <a:t>6</a:t>
            </a:r>
            <a:r>
              <a:rPr kumimoji="1" lang="ja-JP" altLang="en-US" dirty="0"/>
              <a:t>と</a:t>
            </a:r>
            <a:r>
              <a:rPr kumimoji="1" lang="en-US" altLang="ja-JP" dirty="0"/>
              <a:t>7</a:t>
            </a:r>
            <a:r>
              <a:rPr kumimoji="1" lang="ja-JP" altLang="en-US" dirty="0"/>
              <a:t>いっしょ</a:t>
            </a:r>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28</a:t>
            </a:fld>
            <a:endParaRPr kumimoji="1" lang="ja-JP" altLang="en-US"/>
          </a:p>
        </p:txBody>
      </p:sp>
    </p:spTree>
    <p:extLst>
      <p:ext uri="{BB962C8B-B14F-4D97-AF65-F5344CB8AC3E}">
        <p14:creationId xmlns:p14="http://schemas.microsoft.com/office/powerpoint/2010/main" val="7245114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次にもう一つの目的である</a:t>
            </a:r>
            <a:r>
              <a:rPr kumimoji="1" lang="en-US" altLang="ja-JP" dirty="0"/>
              <a:t>2</a:t>
            </a:r>
            <a:r>
              <a:rPr kumimoji="1" lang="ja-JP" altLang="en-US" dirty="0"/>
              <a:t>スイッチ教材ソフトについて説明する。</a:t>
            </a:r>
            <a:endParaRPr kumimoji="1" lang="en-US" altLang="ja-JP" dirty="0"/>
          </a:p>
          <a:p>
            <a:r>
              <a:rPr kumimoji="1" lang="ja-JP" altLang="en-US" dirty="0"/>
              <a:t>因果関係の理解の次に行う複数の中から選択するという学習活動だがそれを行うための機能としてオートスキャンとステップスキャンを利用している。</a:t>
            </a:r>
            <a:endParaRPr kumimoji="1" lang="en-US" altLang="ja-JP" dirty="0"/>
          </a:p>
          <a:p>
            <a:r>
              <a:rPr kumimoji="1" lang="ja-JP" altLang="en-US" dirty="0"/>
              <a:t>文字学習ソフトの例　</a:t>
            </a:r>
            <a:r>
              <a:rPr kumimoji="1" lang="en-US" altLang="ja-JP" dirty="0"/>
              <a:t>3</a:t>
            </a:r>
            <a:r>
              <a:rPr kumimoji="1" lang="ja-JP" altLang="en-US" dirty="0" err="1"/>
              <a:t>つの</a:t>
            </a:r>
            <a:r>
              <a:rPr kumimoji="1" lang="ja-JP" altLang="en-US" dirty="0"/>
              <a:t>選択肢の中から選ぶ際に現在フォーカスせている選択肢が一定の間隔で左からみだりに移動する。そこでスイッチを押すことで決定することができる。この流れがオートスキャン。</a:t>
            </a:r>
            <a:endParaRPr kumimoji="1" lang="en-US" altLang="ja-JP" dirty="0"/>
          </a:p>
          <a:p>
            <a:endParaRPr kumimoji="1" lang="en-US" altLang="ja-JP" dirty="0"/>
          </a:p>
          <a:p>
            <a:r>
              <a:rPr kumimoji="1" lang="en-US" altLang="ja-JP" dirty="0"/>
              <a:t>12,13</a:t>
            </a:r>
            <a:r>
              <a:rPr kumimoji="1" lang="ja-JP" altLang="en-US" dirty="0" err="1"/>
              <a:t>、</a:t>
            </a:r>
            <a:r>
              <a:rPr kumimoji="1" lang="en-US" altLang="ja-JP" dirty="0"/>
              <a:t>14</a:t>
            </a:r>
            <a:r>
              <a:rPr kumimoji="1" lang="ja-JP" altLang="en-US" dirty="0"/>
              <a:t>いっしょ</a:t>
            </a:r>
            <a:endParaRPr kumimoji="1" lang="en-US" altLang="ja-JP" dirty="0"/>
          </a:p>
          <a:p>
            <a:r>
              <a:rPr kumimoji="1" lang="ja-JP" altLang="en-US" dirty="0"/>
              <a:t>ステップスキャンだけでよし</a:t>
            </a:r>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29</a:t>
            </a:fld>
            <a:endParaRPr kumimoji="1" lang="ja-JP" altLang="en-US"/>
          </a:p>
        </p:txBody>
      </p:sp>
    </p:spTree>
    <p:extLst>
      <p:ext uri="{BB962C8B-B14F-4D97-AF65-F5344CB8AC3E}">
        <p14:creationId xmlns:p14="http://schemas.microsoft.com/office/powerpoint/2010/main" val="2964538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例えば右のスイッチを押してといっても両方押してしまう子供</a:t>
            </a:r>
            <a:endParaRPr kumimoji="1" lang="en-US" altLang="ja-JP" dirty="0"/>
          </a:p>
          <a:p>
            <a:r>
              <a:rPr kumimoji="1" lang="ja-JP" altLang="en-US" dirty="0"/>
              <a:t>右左の概念がわからない子</a:t>
            </a:r>
            <a:endParaRPr kumimoji="1" lang="en-US" altLang="ja-JP" dirty="0"/>
          </a:p>
          <a:p>
            <a:r>
              <a:rPr kumimoji="1" lang="ja-JP" altLang="en-US" dirty="0"/>
              <a:t>すって</a:t>
            </a:r>
            <a:r>
              <a:rPr kumimoji="1" lang="ja-JP" altLang="en-US" dirty="0" err="1"/>
              <a:t>ぷ</a:t>
            </a:r>
            <a:r>
              <a:rPr kumimoji="1" lang="ja-JP" altLang="en-US" dirty="0"/>
              <a:t>スキャンの前段階として</a:t>
            </a:r>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30</a:t>
            </a:fld>
            <a:endParaRPr kumimoji="1" lang="ja-JP" altLang="en-US"/>
          </a:p>
        </p:txBody>
      </p:sp>
    </p:spTree>
    <p:extLst>
      <p:ext uri="{BB962C8B-B14F-4D97-AF65-F5344CB8AC3E}">
        <p14:creationId xmlns:p14="http://schemas.microsoft.com/office/powerpoint/2010/main" val="3740296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this study, we target severely physically handicapped children</a:t>
            </a:r>
          </a:p>
          <a:p>
            <a:r>
              <a:rPr kumimoji="1" lang="en-US" altLang="ja-JP" dirty="0"/>
              <a:t>Severely physically handicapped is a child who has severe dysfunction such as paralysis or deficit of limbs and failure to freely move body due to dysfunction of trunk.</a:t>
            </a:r>
          </a:p>
          <a:p>
            <a:r>
              <a:rPr kumimoji="1" lang="en-US" altLang="ja-JP" dirty="0"/>
              <a:t>Therefore, difficulties arise in learning activities and communication activities in daily life.</a:t>
            </a:r>
          </a:p>
          <a:p>
            <a:r>
              <a:rPr kumimoji="1" lang="en-US" altLang="ja-JP" dirty="0"/>
              <a:t>Therefore, we use switch teaching software at special support schools as learning contents that can be used even for children with severe physically handicapped. Switch teaching software is software that operates by operating switches instead of mouse and keyboard.</a:t>
            </a:r>
          </a:p>
          <a:p>
            <a:r>
              <a:rPr kumimoji="1" lang="en-US" altLang="ja-JP" dirty="0"/>
              <a:t>There is also an advantage that it can be selected from various switches according to the learner.</a:t>
            </a:r>
          </a:p>
          <a:p>
            <a:endParaRPr kumimoji="1" lang="en-US" altLang="ja-JP" dirty="0"/>
          </a:p>
          <a:p>
            <a:endParaRPr kumimoji="1" lang="en-US" altLang="ja-JP" dirty="0"/>
          </a:p>
          <a:p>
            <a:r>
              <a:rPr kumimoji="1" lang="en-US" altLang="ja-JP" dirty="0"/>
              <a:t>Learning to understand causal relationships Learning motivation will be improved by moving oneself</a:t>
            </a:r>
            <a:endParaRPr kumimoji="1" lang="ja-JP" altLang="en-US" dirty="0"/>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3</a:t>
            </a:fld>
            <a:endParaRPr kumimoji="1" lang="ja-JP" altLang="en-US"/>
          </a:p>
        </p:txBody>
      </p:sp>
    </p:spTree>
    <p:extLst>
      <p:ext uri="{BB962C8B-B14F-4D97-AF65-F5344CB8AC3E}">
        <p14:creationId xmlns:p14="http://schemas.microsoft.com/office/powerpoint/2010/main" val="4011220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特別支援学校で使われているスイッチ教材ソフト集として大前ソフト</a:t>
            </a:r>
            <a:r>
              <a:rPr kumimoji="1" lang="en-US" altLang="ja-JP" dirty="0"/>
              <a:t>2010</a:t>
            </a:r>
            <a:r>
              <a:rPr kumimoji="1" lang="ja-JP" altLang="en-US" dirty="0"/>
              <a:t>がある</a:t>
            </a:r>
            <a:endParaRPr kumimoji="1" lang="en-US" altLang="ja-JP" dirty="0"/>
          </a:p>
          <a:p>
            <a:r>
              <a:rPr kumimoji="1" lang="ja-JP" altLang="en-US" dirty="0"/>
              <a:t>これは特別支援学校教員が自作したもので</a:t>
            </a:r>
            <a:r>
              <a:rPr kumimoji="1" lang="en-US" altLang="ja-JP" dirty="0"/>
              <a:t>Adobe</a:t>
            </a:r>
            <a:r>
              <a:rPr kumimoji="1" lang="ja-JP" altLang="en-US" dirty="0"/>
              <a:t>　</a:t>
            </a:r>
            <a:r>
              <a:rPr kumimoji="1" lang="en-US" altLang="ja-JP" dirty="0"/>
              <a:t>Flash</a:t>
            </a:r>
            <a:r>
              <a:rPr kumimoji="1" lang="ja-JP" altLang="en-US" dirty="0"/>
              <a:t>で制作されている</a:t>
            </a:r>
            <a:endParaRPr kumimoji="1" lang="en-US" altLang="ja-JP" dirty="0"/>
          </a:p>
          <a:p>
            <a:r>
              <a:rPr kumimoji="1" lang="ja-JP" altLang="en-US" dirty="0"/>
              <a:t>竹島研究室では大前ソフトを</a:t>
            </a:r>
            <a:r>
              <a:rPr kumimoji="1" lang="en-US" altLang="ja-JP" dirty="0"/>
              <a:t>Web</a:t>
            </a:r>
            <a:r>
              <a:rPr kumimoji="1" lang="ja-JP" altLang="en-US" dirty="0"/>
              <a:t>アプリケーションとして再現・移植し，</a:t>
            </a:r>
            <a:r>
              <a:rPr kumimoji="1" lang="en-US" altLang="ja-JP" dirty="0"/>
              <a:t>Web</a:t>
            </a:r>
            <a:r>
              <a:rPr kumimoji="1" lang="ja-JP" altLang="en-US" dirty="0"/>
              <a:t>版スイッチ教材ソフトの開発を行っている。製作には</a:t>
            </a:r>
            <a:r>
              <a:rPr kumimoji="1" lang="en-US" altLang="ja-JP" dirty="0"/>
              <a:t>HTML</a:t>
            </a:r>
            <a:r>
              <a:rPr kumimoji="1" lang="ja-JP" altLang="en-US" dirty="0"/>
              <a:t>と</a:t>
            </a:r>
            <a:r>
              <a:rPr kumimoji="1" lang="en-US" altLang="ja-JP" dirty="0"/>
              <a:t>JavaScript</a:t>
            </a:r>
            <a:r>
              <a:rPr kumimoji="1" lang="ja-JP" altLang="en-US" dirty="0"/>
              <a:t>を使用している。また、昨年度の同研究室の卒業生が製作したカスタマイズ機能ライブラリを導入することで、簡単に利用者に合わせた設定に変更することができる。竹島研究室では開発した</a:t>
            </a:r>
            <a:r>
              <a:rPr kumimoji="1" lang="en-US" altLang="ja-JP" dirty="0"/>
              <a:t>Web</a:t>
            </a:r>
            <a:r>
              <a:rPr kumimoji="1" lang="ja-JP" altLang="en-US" dirty="0"/>
              <a:t>版スイッチ教材ソフトを</a:t>
            </a:r>
            <a:r>
              <a:rPr kumimoji="1" lang="en-US" altLang="ja-JP" dirty="0"/>
              <a:t>Web</a:t>
            </a:r>
            <a:r>
              <a:rPr kumimoji="1" lang="ja-JP" altLang="en-US" dirty="0"/>
              <a:t>ページで公開している。しかし、大前ソフトが約６０本あるのに対して昨年度までに公開されているソフトは</a:t>
            </a:r>
            <a:r>
              <a:rPr kumimoji="1" lang="en-US" altLang="ja-JP" dirty="0"/>
              <a:t>13</a:t>
            </a:r>
            <a:r>
              <a:rPr kumimoji="1" lang="ja-JP" altLang="en-US" dirty="0"/>
              <a:t>本しかなく、まだまだ不足していることがわかる。</a:t>
            </a:r>
            <a:endParaRPr kumimoji="1" lang="en-US" altLang="ja-JP" dirty="0"/>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4</a:t>
            </a:fld>
            <a:endParaRPr kumimoji="1" lang="ja-JP" altLang="en-US"/>
          </a:p>
        </p:txBody>
      </p:sp>
    </p:spTree>
    <p:extLst>
      <p:ext uri="{BB962C8B-B14F-4D97-AF65-F5344CB8AC3E}">
        <p14:creationId xmlns:p14="http://schemas.microsoft.com/office/powerpoint/2010/main" val="2619294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There is Ohmae Software 2010 as a collection of switch teaching materials software used in special support schools</a:t>
            </a:r>
          </a:p>
          <a:p>
            <a:r>
              <a:rPr kumimoji="1" lang="en-US" altLang="ja-JP" dirty="0"/>
              <a:t>This is my own creative work by a special support school teacher and has been produced in Adobe Flash</a:t>
            </a:r>
          </a:p>
          <a:p>
            <a:r>
              <a:rPr kumimoji="1" lang="en-US" altLang="ja-JP" dirty="0"/>
              <a:t>In the Takeshima Laboratory, Ohmae software is reproduced and ported as a Web application, and the Web version of switch teaching material software is being developed. We use HTML and JavaScript for production. Moreover, by introducing the customization function library produced by last year's graduate of the same laboratory, it is possible to easily change to the setting suitable for the user. In the Takeshima laboratory, the Web version of switch teaching material software developed has been published on the Web page. However, while there are about 60 Ohmae software, there are only 13 software published before last year, which shows that there is still a shortage.</a:t>
            </a:r>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5</a:t>
            </a:fld>
            <a:endParaRPr kumimoji="1" lang="ja-JP" altLang="en-US"/>
          </a:p>
        </p:txBody>
      </p:sp>
    </p:spTree>
    <p:extLst>
      <p:ext uri="{BB962C8B-B14F-4D97-AF65-F5344CB8AC3E}">
        <p14:creationId xmlns:p14="http://schemas.microsoft.com/office/powerpoint/2010/main" val="3701878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特別支援学校で使われているスイッチ教材ソフト集として大前ソフト</a:t>
            </a:r>
            <a:r>
              <a:rPr kumimoji="1" lang="en-US" altLang="ja-JP" dirty="0"/>
              <a:t>2010</a:t>
            </a:r>
            <a:r>
              <a:rPr kumimoji="1" lang="ja-JP" altLang="en-US" dirty="0"/>
              <a:t>がある</a:t>
            </a:r>
          </a:p>
          <a:p>
            <a:r>
              <a:rPr kumimoji="1" lang="ja-JP" altLang="en-US" dirty="0"/>
              <a:t>これは特別支援学校教員が自作したもので</a:t>
            </a:r>
            <a:r>
              <a:rPr kumimoji="1" lang="en-US" altLang="ja-JP" dirty="0"/>
              <a:t>Adobe</a:t>
            </a:r>
            <a:r>
              <a:rPr kumimoji="1" lang="ja-JP" altLang="en-US" dirty="0"/>
              <a:t>　</a:t>
            </a:r>
            <a:r>
              <a:rPr kumimoji="1" lang="en-US" altLang="ja-JP" dirty="0"/>
              <a:t>Flash</a:t>
            </a:r>
            <a:r>
              <a:rPr kumimoji="1" lang="ja-JP" altLang="en-US" dirty="0"/>
              <a:t>で制作されている</a:t>
            </a:r>
            <a:endParaRPr kumimoji="1" lang="en-US" altLang="ja-JP" dirty="0"/>
          </a:p>
          <a:p>
            <a:r>
              <a:rPr kumimoji="1" lang="ja-JP" altLang="en-US" dirty="0"/>
              <a:t>しかし問題点が二つある。</a:t>
            </a:r>
            <a:endParaRPr kumimoji="1" lang="en-US" altLang="ja-JP" dirty="0"/>
          </a:p>
          <a:p>
            <a:r>
              <a:rPr kumimoji="1" lang="ja-JP" altLang="en-US" dirty="0"/>
              <a:t>一つはタブレット端末の標準機脳では</a:t>
            </a:r>
            <a:r>
              <a:rPr kumimoji="1" lang="en-US" altLang="ja-JP" dirty="0"/>
              <a:t>Flash</a:t>
            </a:r>
            <a:r>
              <a:rPr kumimoji="1" lang="ja-JP" altLang="en-US" dirty="0"/>
              <a:t>が動作しないという点です。</a:t>
            </a:r>
            <a:endParaRPr kumimoji="1" lang="en-US" altLang="ja-JP" dirty="0"/>
          </a:p>
          <a:p>
            <a:r>
              <a:rPr kumimoji="1" lang="ja-JP" altLang="en-US" dirty="0"/>
              <a:t>タブレット端末は</a:t>
            </a:r>
            <a:r>
              <a:rPr kumimoji="1" lang="en-US" altLang="ja-JP" dirty="0"/>
              <a:t>PC</a:t>
            </a:r>
            <a:r>
              <a:rPr kumimoji="1" lang="ja-JP" altLang="en-US" dirty="0"/>
              <a:t>とくらべて持ち運びやすい、手軽に扱えるという利点があり、タブレット端末で利用できれば学習に大いに役立つことが見込まれます。</a:t>
            </a:r>
            <a:endParaRPr kumimoji="1" lang="en-US" altLang="ja-JP" dirty="0"/>
          </a:p>
          <a:p>
            <a:r>
              <a:rPr kumimoji="1" lang="ja-JP" altLang="en-US" dirty="0"/>
              <a:t>利用者に合わせた細かな設定が困難。重度肢体不自由児の障害のレベルも様々であり、</a:t>
            </a:r>
            <a:endParaRPr kumimoji="1" lang="en-US" altLang="ja-JP" dirty="0"/>
          </a:p>
          <a:p>
            <a:r>
              <a:rPr kumimoji="1" lang="ja-JP" altLang="en-US" dirty="0"/>
              <a:t>人によっては色弱などのせいで画面が見にくい、物体の動きが速すぎて認識しづらいなどがある</a:t>
            </a:r>
            <a:endParaRPr kumimoji="1" lang="en-US" altLang="ja-JP" dirty="0"/>
          </a:p>
          <a:p>
            <a:r>
              <a:rPr kumimoji="1" lang="ja-JP" altLang="en-US" dirty="0"/>
              <a:t>以上の２点オ解決するために竹島研究室では大前ソフトを</a:t>
            </a:r>
            <a:r>
              <a:rPr kumimoji="1" lang="en-US" altLang="ja-JP" dirty="0"/>
              <a:t>Web</a:t>
            </a:r>
            <a:r>
              <a:rPr kumimoji="1" lang="ja-JP" altLang="en-US" dirty="0"/>
              <a:t>アプリケーションとして再現・移植し，</a:t>
            </a:r>
            <a:r>
              <a:rPr kumimoji="1" lang="en-US" altLang="ja-JP" dirty="0"/>
              <a:t>Web</a:t>
            </a:r>
            <a:r>
              <a:rPr kumimoji="1" lang="ja-JP" altLang="en-US" dirty="0"/>
              <a:t>版スイッチ教材ソフトの開発を行っている。製作には</a:t>
            </a:r>
            <a:r>
              <a:rPr kumimoji="1" lang="en-US" altLang="ja-JP" dirty="0"/>
              <a:t>HTML</a:t>
            </a:r>
            <a:r>
              <a:rPr kumimoji="1" lang="ja-JP" altLang="en-US" dirty="0"/>
              <a:t>と</a:t>
            </a:r>
            <a:r>
              <a:rPr kumimoji="1" lang="en-US" altLang="ja-JP" dirty="0"/>
              <a:t>JavaScript</a:t>
            </a:r>
            <a:r>
              <a:rPr kumimoji="1" lang="ja-JP" altLang="en-US" dirty="0"/>
              <a:t>を使用している。また、昨年度の同研究室の卒業生が製作したカスタマイズ機能ライブラリを導入することで、簡単に利用者に合わせた設定に変更することができる。竹島研究室では開発した</a:t>
            </a:r>
            <a:r>
              <a:rPr kumimoji="1" lang="en-US" altLang="ja-JP" dirty="0"/>
              <a:t>Web</a:t>
            </a:r>
            <a:r>
              <a:rPr kumimoji="1" lang="ja-JP" altLang="en-US" dirty="0"/>
              <a:t>版スイッチ教材ソフトを</a:t>
            </a:r>
            <a:r>
              <a:rPr kumimoji="1" lang="en-US" altLang="ja-JP" dirty="0"/>
              <a:t>Web</a:t>
            </a:r>
            <a:r>
              <a:rPr kumimoji="1" lang="ja-JP" altLang="en-US" dirty="0"/>
              <a:t>ページで公開している。しかし、大前ソフトが約６０本あるのに対して昨年度までに公開されているソフトは</a:t>
            </a:r>
            <a:r>
              <a:rPr kumimoji="1" lang="en-US" altLang="ja-JP" dirty="0"/>
              <a:t>13</a:t>
            </a:r>
            <a:r>
              <a:rPr kumimoji="1" lang="ja-JP" altLang="en-US" dirty="0"/>
              <a:t>本しかなく、まだまだ不足していることがわかる。</a:t>
            </a:r>
            <a:endParaRPr kumimoji="1" lang="en-US" altLang="ja-JP" dirty="0"/>
          </a:p>
          <a:p>
            <a:endParaRPr kumimoji="1" lang="en-US" altLang="ja-JP" dirty="0"/>
          </a:p>
          <a:p>
            <a:endParaRPr kumimoji="1" lang="ja-JP" altLang="en-US" dirty="0"/>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6</a:t>
            </a:fld>
            <a:endParaRPr kumimoji="1" lang="ja-JP" altLang="en-US"/>
          </a:p>
        </p:txBody>
      </p:sp>
    </p:spTree>
    <p:extLst>
      <p:ext uri="{BB962C8B-B14F-4D97-AF65-F5344CB8AC3E}">
        <p14:creationId xmlns:p14="http://schemas.microsoft.com/office/powerpoint/2010/main" val="2619294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There is Ohmae Software 2010 as a collection of switch teaching materials software used in special support schools</a:t>
            </a:r>
          </a:p>
          <a:p>
            <a:r>
              <a:rPr kumimoji="1" lang="en-US" altLang="ja-JP" dirty="0"/>
              <a:t>This is my own creative work by a special support school teacher and has been produced in Adobe Flash</a:t>
            </a:r>
          </a:p>
          <a:p>
            <a:r>
              <a:rPr kumimoji="1" lang="en-US" altLang="ja-JP" dirty="0"/>
              <a:t>But there are two problems.</a:t>
            </a:r>
          </a:p>
          <a:p>
            <a:r>
              <a:rPr kumimoji="1" lang="en-US" altLang="ja-JP" dirty="0"/>
              <a:t>One is that Flash does not work in the standard brain of tablet terminals.</a:t>
            </a:r>
          </a:p>
          <a:p>
            <a:r>
              <a:rPr kumimoji="1" lang="en-US" altLang="ja-JP" dirty="0"/>
              <a:t>Tablet terminals have the advantage that they can be easily carried, easy to handle, compared to PCs, and if they can be used on tablet terminals it is expected to be of great use in learning.</a:t>
            </a:r>
          </a:p>
          <a:p>
            <a:r>
              <a:rPr kumimoji="1" lang="en-US" altLang="ja-JP" dirty="0"/>
              <a:t>It is difficult to fine-tune it according to the user. The level of disability of severely physically handicapped children also varies,</a:t>
            </a:r>
          </a:p>
          <a:p>
            <a:r>
              <a:rPr kumimoji="1" lang="en-US" altLang="ja-JP" dirty="0"/>
              <a:t>Some people are difficult to see the screen due to color weakness, etc., the movement of the object is too fast and it is difficult to recognize</a:t>
            </a:r>
          </a:p>
          <a:p>
            <a:r>
              <a:rPr kumimoji="1" lang="en-US" altLang="ja-JP" dirty="0"/>
              <a:t>In order to solve the above two points, Takeshima Laboratory reproduces and transplant Ohmae software as a Web application, and is developing web edition switch teaching material software. We use HTML and JavaScript for production. Moreover, by introducing the customization function library produced by last year's graduate of the same laboratory, it is possible to easily change to the setting suitable for the user. In the Takeshima laboratory, the Web version of switch teaching material software developed has been published on the Web page. However, while there are about 60 Ohmae software, there are only 13 software published before last year, which shows that there is still a shortage.</a:t>
            </a:r>
            <a:endParaRPr kumimoji="1" lang="ja-JP" altLang="en-US" dirty="0"/>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7</a:t>
            </a:fld>
            <a:endParaRPr kumimoji="1" lang="ja-JP" altLang="en-US"/>
          </a:p>
        </p:txBody>
      </p:sp>
    </p:spTree>
    <p:extLst>
      <p:ext uri="{BB962C8B-B14F-4D97-AF65-F5344CB8AC3E}">
        <p14:creationId xmlns:p14="http://schemas.microsoft.com/office/powerpoint/2010/main" val="2555673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a:p>
            <a:r>
              <a:rPr kumimoji="1" lang="ja-JP" altLang="en-US" dirty="0"/>
              <a:t>また、スイッチ教材ソフトによる学習は初めは</a:t>
            </a:r>
            <a:r>
              <a:rPr kumimoji="1" lang="en-US" altLang="ja-JP" dirty="0"/>
              <a:t>1</a:t>
            </a:r>
            <a:r>
              <a:rPr kumimoji="1" lang="ja-JP" altLang="en-US" dirty="0" err="1"/>
              <a:t>つの</a:t>
            </a:r>
            <a:r>
              <a:rPr kumimoji="1" lang="ja-JP" altLang="en-US" dirty="0"/>
              <a:t>スイッチによる因果関係の理解を目的とした学習行うが、その後に複数の選択肢の中から一つのものを選ぶ、という学習活動をおこないます。そこで使用する教材ソフトにはステップスキャンという機能が備わっています。図はステップスキャンを利用し複数の選択肢の中から食う</a:t>
            </a:r>
            <a:r>
              <a:rPr kumimoji="1" lang="en-US" altLang="ja-JP" dirty="0"/>
              <a:t>r</a:t>
            </a:r>
            <a:r>
              <a:rPr kumimoji="1" lang="ja-JP" altLang="en-US" dirty="0"/>
              <a:t>ン似合う文字を選ぶソフトの例である。ステップスキャンは二つのスイッチを使用し、片方のスイッチを押すことで現在選択しているものを変更し、もう一つのスイッチで決定することができます。この機能を利用することができれば利用者自身が好きなタイミングで選択することができ、学習活動をスムーズに行うことができる。しかし、決定ボタンと選択ボタンを使い分けられない、というように２つのスイッチを区別して使うことが困難な児童もいる。そこで重度肢体不自由児が２つのスイッチを区別して使い分けることを学ぶ学習教材ソフトが必要である。</a:t>
            </a:r>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8</a:t>
            </a:fld>
            <a:endParaRPr kumimoji="1" lang="ja-JP" altLang="en-US"/>
          </a:p>
        </p:txBody>
      </p:sp>
    </p:spTree>
    <p:extLst>
      <p:ext uri="{BB962C8B-B14F-4D97-AF65-F5344CB8AC3E}">
        <p14:creationId xmlns:p14="http://schemas.microsoft.com/office/powerpoint/2010/main" val="3586406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In addition, learning by switch teaching software initially learns to understand the causal relationship by one switch, but then learning activity of choosing one from multiple choices afterwards. The teaching material software used there has a function called step scan. The figure is an example of software that uses step scan and selects characters that suits rain from multiple choices. Step scan uses two switches, you can change the currently selected one by pushing one switch and decide with another switch. If this function can be used, the user himself / herself can select at a desired timing, and the learning activity can be carried out smoothly. However, there are some children who can not distinguish between the two switches, such as not being able to distinguish between decision button and selection button. Therefore, learning teaching material software that learns that the severely physically handicapped child distinguishes between the two switches separately is necessary.</a:t>
            </a:r>
            <a:endParaRPr kumimoji="1" lang="ja-JP" altLang="en-US" dirty="0"/>
          </a:p>
        </p:txBody>
      </p:sp>
      <p:sp>
        <p:nvSpPr>
          <p:cNvPr id="4" name="スライド番号プレースホルダー 3"/>
          <p:cNvSpPr>
            <a:spLocks noGrp="1"/>
          </p:cNvSpPr>
          <p:nvPr>
            <p:ph type="sldNum" sz="quarter" idx="10"/>
          </p:nvPr>
        </p:nvSpPr>
        <p:spPr/>
        <p:txBody>
          <a:bodyPr/>
          <a:lstStyle/>
          <a:p>
            <a:fld id="{2EDCE604-50A5-424A-91A6-CADCE250772C}" type="slidenum">
              <a:rPr kumimoji="1" lang="ja-JP" altLang="en-US" smtClean="0"/>
              <a:t>9</a:t>
            </a:fld>
            <a:endParaRPr kumimoji="1" lang="ja-JP" altLang="en-US"/>
          </a:p>
        </p:txBody>
      </p:sp>
    </p:spTree>
    <p:extLst>
      <p:ext uri="{BB962C8B-B14F-4D97-AF65-F5344CB8AC3E}">
        <p14:creationId xmlns:p14="http://schemas.microsoft.com/office/powerpoint/2010/main" val="2242234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4400" cap="all" baseline="0"/>
            </a:lvl1pPr>
          </a:lstStyle>
          <a:p>
            <a:endParaRPr lang="en-US" dirty="0"/>
          </a:p>
        </p:txBody>
      </p:sp>
      <p:sp>
        <p:nvSpPr>
          <p:cNvPr id="3" name="Subtitle 2"/>
          <p:cNvSpPr>
            <a:spLocks noGrp="1"/>
          </p:cNvSpPr>
          <p:nvPr>
            <p:ph type="subTitle" idx="1"/>
          </p:nvPr>
        </p:nvSpPr>
        <p:spPr>
          <a:xfrm>
            <a:off x="685800" y="3505200"/>
            <a:ext cx="7630616" cy="1752600"/>
          </a:xfrm>
        </p:spPr>
        <p:txBody>
          <a:bodyPr/>
          <a:lstStyle>
            <a:lvl1pPr marL="0" indent="0" algn="ctr">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en-US" altLang="ja-JP" dirty="0"/>
          </a:p>
        </p:txBody>
      </p:sp>
      <p:sp>
        <p:nvSpPr>
          <p:cNvPr id="4" name="Date Placeholder 3"/>
          <p:cNvSpPr>
            <a:spLocks noGrp="1"/>
          </p:cNvSpPr>
          <p:nvPr>
            <p:ph type="dt" sz="half" idx="10"/>
          </p:nvPr>
        </p:nvSpPr>
        <p:spPr/>
        <p:txBody>
          <a:bodyPr/>
          <a:lstStyle/>
          <a:p>
            <a:fld id="{B0A4A23B-353F-443C-867B-FCB03042A922}" type="datetime1">
              <a:rPr kumimoji="1" lang="ja-JP" altLang="en-US" smtClean="0"/>
              <a:t>2017/6/27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0F73807-5E11-46F9-822D-FDB1C42D9F73}" type="slidenum">
              <a:rPr kumimoji="1" lang="ja-JP" altLang="en-US" smtClean="0"/>
              <a:t>‹#›</a:t>
            </a:fld>
            <a:endParaRPr kumimoji="1" lang="ja-JP" alt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8229600" cy="990600"/>
          </a:xfrm>
        </p:spPr>
        <p:txBody>
          <a:bodyPr>
            <a:normAutofit/>
          </a:bodyPr>
          <a:lstStyle>
            <a:lvl1pPr>
              <a:defRPr sz="4400">
                <a:solidFill>
                  <a:schemeClr val="tx1"/>
                </a:solidFill>
              </a:defRPr>
            </a:lvl1pPr>
          </a:lstStyle>
          <a:p>
            <a:endParaRPr lang="en-US" dirty="0"/>
          </a:p>
        </p:txBody>
      </p:sp>
      <p:sp>
        <p:nvSpPr>
          <p:cNvPr id="4" name="Date Placeholder 3"/>
          <p:cNvSpPr>
            <a:spLocks noGrp="1"/>
          </p:cNvSpPr>
          <p:nvPr>
            <p:ph type="dt" sz="half" idx="10"/>
          </p:nvPr>
        </p:nvSpPr>
        <p:spPr/>
        <p:txBody>
          <a:bodyPr/>
          <a:lstStyle/>
          <a:p>
            <a:fld id="{F70053F5-60B9-4DDD-9A21-7B4B270C3904}" type="datetime1">
              <a:rPr kumimoji="1" lang="ja-JP" altLang="en-US" smtClean="0"/>
              <a:t>2017/6/27</a:t>
            </a:fld>
            <a:endParaRPr kumimoji="1" lang="ja-JP" altLang="en-US"/>
          </a:p>
        </p:txBody>
      </p:sp>
      <p:sp>
        <p:nvSpPr>
          <p:cNvPr id="5" name="Footer Placeholder 4"/>
          <p:cNvSpPr>
            <a:spLocks noGrp="1"/>
          </p:cNvSpPr>
          <p:nvPr>
            <p:ph type="ftr" sz="quarter" idx="11"/>
          </p:nvPr>
        </p:nvSpPr>
        <p:spPr/>
        <p:txBody>
          <a:bodyPr/>
          <a:lstStyle/>
          <a:p>
            <a:endParaRPr kumimoji="1" lang="ja-JP" altLang="en-US" dirty="0"/>
          </a:p>
        </p:txBody>
      </p:sp>
      <p:sp>
        <p:nvSpPr>
          <p:cNvPr id="6" name="Slide Number Placeholder 5"/>
          <p:cNvSpPr>
            <a:spLocks noGrp="1"/>
          </p:cNvSpPr>
          <p:nvPr>
            <p:ph type="sldNum" sz="quarter" idx="12"/>
          </p:nvPr>
        </p:nvSpPr>
        <p:spPr/>
        <p:txBody>
          <a:bodyPr/>
          <a:lstStyle/>
          <a:p>
            <a:fld id="{90F73807-5E11-46F9-822D-FDB1C42D9F73}" type="slidenum">
              <a:rPr kumimoji="1" lang="ja-JP" altLang="en-US" smtClean="0"/>
              <a:t>‹#›</a:t>
            </a:fld>
            <a:endParaRPr kumimoji="1" lang="ja-JP" altLang="en-US"/>
          </a:p>
        </p:txBody>
      </p:sp>
      <p:sp>
        <p:nvSpPr>
          <p:cNvPr id="3" name="正方形/長方形 2"/>
          <p:cNvSpPr/>
          <p:nvPr userDrawn="1"/>
        </p:nvSpPr>
        <p:spPr>
          <a:xfrm>
            <a:off x="0" y="332656"/>
            <a:ext cx="9144000" cy="720080"/>
          </a:xfrm>
          <a:prstGeom prst="rect">
            <a:avLst/>
          </a:prstGeom>
          <a:solidFill>
            <a:schemeClr val="bg1">
              <a:lumMod val="95000"/>
            </a:schemeClr>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kumimoji="1" lang="ja-JP" altLang="en-US"/>
          </a:p>
        </p:txBody>
      </p:sp>
      <p:sp>
        <p:nvSpPr>
          <p:cNvPr id="8" name="正方形/長方形 7"/>
          <p:cNvSpPr/>
          <p:nvPr userDrawn="1"/>
        </p:nvSpPr>
        <p:spPr>
          <a:xfrm>
            <a:off x="0" y="1052736"/>
            <a:ext cx="9144000" cy="2160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ja-JP" altLang="en-US"/>
              <a:t>マスター タイトルの書式設定</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6159A18B-CB1B-4C71-AD17-3DFD24D4530A}" type="datetime1">
              <a:rPr kumimoji="1" lang="ja-JP" altLang="en-US" smtClean="0"/>
              <a:t>2017/6/27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0F73807-5E11-46F9-822D-FDB1C42D9F73}" type="slidenum">
              <a:rPr kumimoji="1" lang="ja-JP" altLang="en-US" smtClean="0"/>
              <a:t>‹#›</a:t>
            </a:fld>
            <a:endParaRPr kumimoji="1" lang="ja-JP" alt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02F0C332-53B1-402B-B459-8D2F3D0E4186}" type="datetime1">
              <a:rPr kumimoji="1" lang="ja-JP" altLang="en-US" smtClean="0"/>
              <a:t>2017/6/27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0F73807-5E11-46F9-822D-FDB1C42D9F73}"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19B7680B-049B-4FB9-AC55-153C0D79AEE7}" type="datetime1">
              <a:rPr kumimoji="1" lang="ja-JP" altLang="en-US" smtClean="0"/>
              <a:t>2017/6/27</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90F73807-5E11-46F9-822D-FDB1C42D9F73}" type="slidenum">
              <a:rPr kumimoji="1" lang="ja-JP" altLang="en-US" smtClean="0"/>
              <a:t>‹#›</a:t>
            </a:fld>
            <a:endParaRPr kumimoji="1" lang="ja-JP" alt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Date Placeholder 2"/>
          <p:cNvSpPr>
            <a:spLocks noGrp="1"/>
          </p:cNvSpPr>
          <p:nvPr>
            <p:ph type="dt" sz="half" idx="10"/>
          </p:nvPr>
        </p:nvSpPr>
        <p:spPr/>
        <p:txBody>
          <a:bodyPr/>
          <a:lstStyle/>
          <a:p>
            <a:fld id="{38E74D8B-8FDD-47FC-888C-44A5D97BA9C3}" type="datetime1">
              <a:rPr kumimoji="1" lang="ja-JP" altLang="en-US" smtClean="0"/>
              <a:t>2017/6/27</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90F73807-5E11-46F9-822D-FDB1C42D9F73}"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ja-JP" altLang="en-US"/>
              <a:t>マスター タイトルの書式設定</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CE403F30-CC5F-49C3-B411-FDA278273A4B}" type="datetime1">
              <a:rPr kumimoji="1" lang="ja-JP" altLang="en-US" smtClean="0"/>
              <a:t>2017/6/27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0F73807-5E11-46F9-822D-FDB1C42D9F73}" type="slidenum">
              <a:rPr kumimoji="1" lang="ja-JP" altLang="en-US" smtClean="0"/>
              <a:t>‹#›</a:t>
            </a:fld>
            <a:endParaRPr kumimoji="1" lang="ja-JP" alt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ja-JP" altLang="en-US"/>
              <a:t>マスター タイトルの書式設定</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09B488C2-6EB7-42EC-8017-EB9A3A54D6AA}" type="datetime1">
              <a:rPr kumimoji="1" lang="ja-JP" altLang="en-US" smtClean="0"/>
              <a:t>2017/6/27</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90F73807-5E11-46F9-822D-FDB1C42D9F73}"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4" name="Date Placeholder 3"/>
          <p:cNvSpPr>
            <a:spLocks noGrp="1"/>
          </p:cNvSpPr>
          <p:nvPr>
            <p:ph type="dt" sz="half" idx="10"/>
          </p:nvPr>
        </p:nvSpPr>
        <p:spPr/>
        <p:txBody>
          <a:bodyPr/>
          <a:lstStyle/>
          <a:p>
            <a:fld id="{9E16808C-8FBB-4290-B434-2D03773ED710}" type="datetime1">
              <a:rPr kumimoji="1" lang="ja-JP" altLang="en-US" smtClean="0"/>
              <a:t>2017/6/27</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90F73807-5E11-46F9-822D-FDB1C42D9F73}"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ja-JP" altLang="en-US" dirty="0"/>
              <a:t>マスター テキストの書式設定</a:t>
            </a:r>
          </a:p>
          <a:p>
            <a:pPr lvl="1"/>
            <a:r>
              <a:rPr lang="ja-JP" altLang="en-US" dirty="0"/>
              <a:t>第 </a:t>
            </a:r>
            <a:r>
              <a:rPr lang="en-US" altLang="ja-JP" dirty="0"/>
              <a:t>2 </a:t>
            </a:r>
            <a:r>
              <a:rPr lang="ja-JP" altLang="en-US" dirty="0"/>
              <a:t>レベル</a:t>
            </a:r>
          </a:p>
          <a:p>
            <a:pPr lvl="2"/>
            <a:r>
              <a:rPr lang="ja-JP" altLang="en-US" dirty="0"/>
              <a:t>第 </a:t>
            </a:r>
            <a:r>
              <a:rPr lang="en-US" altLang="ja-JP" dirty="0"/>
              <a:t>3 </a:t>
            </a:r>
            <a:r>
              <a:rPr lang="ja-JP" altLang="en-US" dirty="0"/>
              <a:t>レベル</a:t>
            </a:r>
          </a:p>
          <a:p>
            <a:pPr lvl="3"/>
            <a:r>
              <a:rPr lang="ja-JP" altLang="en-US" dirty="0"/>
              <a:t>第 </a:t>
            </a:r>
            <a:r>
              <a:rPr lang="en-US" altLang="ja-JP" dirty="0"/>
              <a:t>4 </a:t>
            </a:r>
            <a:r>
              <a:rPr lang="ja-JP" altLang="en-US" dirty="0"/>
              <a:t>レベル</a:t>
            </a:r>
          </a:p>
          <a:p>
            <a:pPr lvl="4"/>
            <a:r>
              <a:rPr lang="ja-JP" altLang="en-US" dirty="0"/>
              <a:t>第 </a:t>
            </a:r>
            <a:r>
              <a:rPr lang="en-US" altLang="ja-JP" dirty="0"/>
              <a:t>5 </a:t>
            </a:r>
            <a:r>
              <a:rPr lang="ja-JP" altLang="en-US" dirty="0"/>
              <a:t>レベル</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80B831AC-AB3F-47FD-AD9C-2AB34C621242}" type="datetime1">
              <a:rPr kumimoji="1" lang="ja-JP" altLang="en-US" smtClean="0"/>
              <a:t>2017/6/27</a:t>
            </a:fld>
            <a:endParaRPr kumimoji="1" lang="ja-JP" alt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endParaRPr kumimoji="1" lang="ja-JP" altLang="en-US"/>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90F73807-5E11-46F9-822D-FDB1C42D9F73}"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8" r:id="rId7"/>
    <p:sldLayoutId id="2147483669" r:id="rId8"/>
    <p:sldLayoutId id="2147483670" r:id="rId9"/>
  </p:sldLayoutIdLst>
  <p:hf hdr="0" ftr="0" dt="0"/>
  <p:txStyles>
    <p:titleStyle>
      <a:lvl1pPr algn="l" defTabSz="914400" rtl="0" eaLnBrk="1" latinLnBrk="0" hangingPunct="1">
        <a:spcBef>
          <a:spcPct val="0"/>
        </a:spcBef>
        <a:buNone/>
        <a:defRPr kumimoji="1"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kumimoji="1"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kumimoji="1"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kumimoji="1"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kumimoji="1"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kumimoji="1"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6.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wmv"/><Relationship Id="rId1" Type="http://schemas.microsoft.com/office/2007/relationships/media" Target="../media/media2.wmv"/><Relationship Id="rId5" Type="http://schemas.openxmlformats.org/officeDocument/2006/relationships/image" Target="../media/image7.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wmv"/><Relationship Id="rId1" Type="http://schemas.microsoft.com/office/2007/relationships/media" Target="../media/media3.wmv"/><Relationship Id="rId5" Type="http://schemas.openxmlformats.org/officeDocument/2006/relationships/image" Target="../media/image8.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465584" y="1371600"/>
            <a:ext cx="8210872" cy="1927225"/>
          </a:xfrm>
        </p:spPr>
        <p:txBody>
          <a:bodyPr/>
          <a:lstStyle/>
          <a:p>
            <a:r>
              <a:rPr kumimoji="1" lang="ja-JP" altLang="en-US" dirty="0"/>
              <a:t>重度肢体不自由児のための</a:t>
            </a:r>
            <a:br>
              <a:rPr kumimoji="1" lang="en-US" altLang="ja-JP" dirty="0"/>
            </a:br>
            <a:r>
              <a:rPr kumimoji="1" lang="ja-JP" altLang="en-US" dirty="0"/>
              <a:t>複数スイッチ</a:t>
            </a:r>
            <a:r>
              <a:rPr lang="ja-JP" altLang="en-US" dirty="0"/>
              <a:t>操作</a:t>
            </a:r>
            <a:r>
              <a:rPr kumimoji="1" lang="ja-JP" altLang="en-US" dirty="0"/>
              <a:t>習得ソフトの開発</a:t>
            </a:r>
          </a:p>
        </p:txBody>
      </p:sp>
      <p:sp>
        <p:nvSpPr>
          <p:cNvPr id="3" name="サブタイトル 2"/>
          <p:cNvSpPr>
            <a:spLocks noGrp="1"/>
          </p:cNvSpPr>
          <p:nvPr>
            <p:ph type="subTitle" idx="1"/>
          </p:nvPr>
        </p:nvSpPr>
        <p:spPr/>
        <p:txBody>
          <a:bodyPr/>
          <a:lstStyle/>
          <a:p>
            <a:r>
              <a:rPr kumimoji="1" lang="ja-JP" altLang="en-US" dirty="0"/>
              <a:t>情報システム工学科　</a:t>
            </a:r>
            <a:r>
              <a:rPr kumimoji="1" lang="en-US" altLang="ja-JP" dirty="0"/>
              <a:t>5</a:t>
            </a:r>
            <a:r>
              <a:rPr kumimoji="1" lang="ja-JP" altLang="en-US" dirty="0"/>
              <a:t>年　学籍番号</a:t>
            </a:r>
            <a:r>
              <a:rPr kumimoji="1" lang="en-US" altLang="ja-JP" dirty="0"/>
              <a:t>1200615</a:t>
            </a:r>
            <a:r>
              <a:rPr kumimoji="1" lang="ja-JP" altLang="en-US" dirty="0"/>
              <a:t>　後藤大雅</a:t>
            </a:r>
            <a:endParaRPr kumimoji="1" lang="en-US" altLang="ja-JP" dirty="0"/>
          </a:p>
          <a:p>
            <a:r>
              <a:rPr kumimoji="1" lang="ja-JP" altLang="en-US" dirty="0"/>
              <a:t>指導教員　竹島久志</a:t>
            </a:r>
          </a:p>
        </p:txBody>
      </p:sp>
      <p:sp>
        <p:nvSpPr>
          <p:cNvPr id="4" name="スライド番号プレースホルダー 3"/>
          <p:cNvSpPr>
            <a:spLocks noGrp="1"/>
          </p:cNvSpPr>
          <p:nvPr>
            <p:ph type="sldNum" sz="quarter" idx="12"/>
          </p:nvPr>
        </p:nvSpPr>
        <p:spPr/>
        <p:txBody>
          <a:bodyPr/>
          <a:lstStyle/>
          <a:p>
            <a:fld id="{90F73807-5E11-46F9-822D-FDB1C42D9F73}" type="slidenum">
              <a:rPr kumimoji="1" lang="ja-JP" altLang="en-US" smtClean="0"/>
              <a:t>1</a:t>
            </a:fld>
            <a:endParaRPr kumimoji="1" lang="ja-JP" altLang="en-US"/>
          </a:p>
        </p:txBody>
      </p:sp>
      <p:sp>
        <p:nvSpPr>
          <p:cNvPr id="5" name="TextBox 4">
            <a:extLst>
              <a:ext uri="{FF2B5EF4-FFF2-40B4-BE49-F238E27FC236}">
                <a16:creationId xmlns:a16="http://schemas.microsoft.com/office/drawing/2014/main" id="{081FCB77-67F2-4950-96CC-6DFD0EC76510}"/>
              </a:ext>
            </a:extLst>
          </p:cNvPr>
          <p:cNvSpPr txBox="1"/>
          <p:nvPr/>
        </p:nvSpPr>
        <p:spPr>
          <a:xfrm>
            <a:off x="717768" y="842059"/>
            <a:ext cx="7776864" cy="646331"/>
          </a:xfrm>
          <a:prstGeom prst="rect">
            <a:avLst/>
          </a:prstGeom>
          <a:noFill/>
        </p:spPr>
        <p:txBody>
          <a:bodyPr wrap="square" rtlCol="0">
            <a:spAutoFit/>
          </a:bodyPr>
          <a:lstStyle/>
          <a:p>
            <a:r>
              <a:rPr lang="en-US" dirty="0"/>
              <a:t>For severely physically handicapped children Development of multiple switch manipulation software</a:t>
            </a:r>
          </a:p>
        </p:txBody>
      </p:sp>
    </p:spTree>
    <p:extLst>
      <p:ext uri="{BB962C8B-B14F-4D97-AF65-F5344CB8AC3E}">
        <p14:creationId xmlns:p14="http://schemas.microsoft.com/office/powerpoint/2010/main" val="27139526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dirty="0"/>
              <a:t>研究背景</a:t>
            </a:r>
            <a:endParaRPr kumimoji="1" lang="ja-JP" altLang="en-US" dirty="0"/>
          </a:p>
        </p:txBody>
      </p:sp>
      <p:sp>
        <p:nvSpPr>
          <p:cNvPr id="3" name="スライド番号プレースホルダー 2"/>
          <p:cNvSpPr>
            <a:spLocks noGrp="1"/>
          </p:cNvSpPr>
          <p:nvPr>
            <p:ph type="sldNum" sz="quarter" idx="12"/>
          </p:nvPr>
        </p:nvSpPr>
        <p:spPr/>
        <p:txBody>
          <a:bodyPr/>
          <a:lstStyle/>
          <a:p>
            <a:fld id="{90F73807-5E11-46F9-822D-FDB1C42D9F73}" type="slidenum">
              <a:rPr kumimoji="1" lang="ja-JP" altLang="en-US" smtClean="0"/>
              <a:t>10</a:t>
            </a:fld>
            <a:endParaRPr kumimoji="1" lang="ja-JP" altLang="en-US"/>
          </a:p>
        </p:txBody>
      </p:sp>
      <p:sp>
        <p:nvSpPr>
          <p:cNvPr id="5" name="テキスト ボックス 4"/>
          <p:cNvSpPr txBox="1"/>
          <p:nvPr/>
        </p:nvSpPr>
        <p:spPr>
          <a:xfrm>
            <a:off x="264761" y="1484784"/>
            <a:ext cx="6410729" cy="584775"/>
          </a:xfrm>
          <a:prstGeom prst="rect">
            <a:avLst/>
          </a:prstGeom>
          <a:solidFill>
            <a:schemeClr val="bg2"/>
          </a:solidFill>
          <a:ln>
            <a:solidFill>
              <a:schemeClr val="bg2"/>
            </a:solidFill>
          </a:ln>
        </p:spPr>
        <p:txBody>
          <a:bodyPr wrap="none" rtlCol="0">
            <a:spAutoFit/>
          </a:bodyPr>
          <a:lstStyle/>
          <a:p>
            <a:r>
              <a:rPr lang="ja-JP" altLang="en-US" sz="3200" dirty="0"/>
              <a:t>ステップスキャン：スイッチを</a:t>
            </a:r>
            <a:r>
              <a:rPr lang="en-US" altLang="ja-JP" sz="3200" dirty="0"/>
              <a:t>2</a:t>
            </a:r>
            <a:r>
              <a:rPr lang="ja-JP" altLang="en-US" sz="3200" dirty="0"/>
              <a:t>つ利用</a:t>
            </a:r>
            <a:endParaRPr kumimoji="1" lang="ja-JP" altLang="en-US" sz="3200"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2537655"/>
            <a:ext cx="4903614" cy="2472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テキスト ボックス 3"/>
          <p:cNvSpPr txBox="1"/>
          <p:nvPr/>
        </p:nvSpPr>
        <p:spPr>
          <a:xfrm>
            <a:off x="2528800" y="5295473"/>
            <a:ext cx="4054315" cy="46166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sz="2400" dirty="0"/>
              <a:t>自分のタイミングで選択できる</a:t>
            </a:r>
          </a:p>
        </p:txBody>
      </p:sp>
      <p:sp>
        <p:nvSpPr>
          <p:cNvPr id="9" name="テキスト ボックス 8"/>
          <p:cNvSpPr txBox="1"/>
          <p:nvPr/>
        </p:nvSpPr>
        <p:spPr>
          <a:xfrm>
            <a:off x="683568" y="6010744"/>
            <a:ext cx="7992888"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ja-JP" altLang="en-US" sz="2400" b="1" dirty="0"/>
              <a:t>スイッチを使い分けられるようになる教材ソフトの開発を行う</a:t>
            </a:r>
          </a:p>
        </p:txBody>
      </p:sp>
    </p:spTree>
    <p:extLst>
      <p:ext uri="{BB962C8B-B14F-4D97-AF65-F5344CB8AC3E}">
        <p14:creationId xmlns:p14="http://schemas.microsoft.com/office/powerpoint/2010/main" val="2782779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Research background</a:t>
            </a:r>
            <a:endParaRPr kumimoji="1" lang="ja-JP" altLang="en-US" dirty="0"/>
          </a:p>
        </p:txBody>
      </p:sp>
      <p:sp>
        <p:nvSpPr>
          <p:cNvPr id="3" name="スライド番号プレースホルダー 2"/>
          <p:cNvSpPr>
            <a:spLocks noGrp="1"/>
          </p:cNvSpPr>
          <p:nvPr>
            <p:ph type="sldNum" sz="quarter" idx="12"/>
          </p:nvPr>
        </p:nvSpPr>
        <p:spPr/>
        <p:txBody>
          <a:bodyPr/>
          <a:lstStyle/>
          <a:p>
            <a:fld id="{90F73807-5E11-46F9-822D-FDB1C42D9F73}" type="slidenum">
              <a:rPr kumimoji="1" lang="ja-JP" altLang="en-US" smtClean="0"/>
              <a:t>11</a:t>
            </a:fld>
            <a:endParaRPr kumimoji="1" lang="ja-JP" altLang="en-US"/>
          </a:p>
        </p:txBody>
      </p:sp>
      <p:sp>
        <p:nvSpPr>
          <p:cNvPr id="5" name="テキスト ボックス 4"/>
          <p:cNvSpPr txBox="1"/>
          <p:nvPr/>
        </p:nvSpPr>
        <p:spPr>
          <a:xfrm>
            <a:off x="264761" y="1484784"/>
            <a:ext cx="6410729" cy="584775"/>
          </a:xfrm>
          <a:prstGeom prst="rect">
            <a:avLst/>
          </a:prstGeom>
          <a:solidFill>
            <a:schemeClr val="bg2"/>
          </a:solidFill>
          <a:ln>
            <a:solidFill>
              <a:schemeClr val="bg2"/>
            </a:solidFill>
          </a:ln>
        </p:spPr>
        <p:txBody>
          <a:bodyPr wrap="none" rtlCol="0">
            <a:spAutoFit/>
          </a:bodyPr>
          <a:lstStyle/>
          <a:p>
            <a:r>
              <a:rPr lang="en-US" altLang="ja-JP" sz="3200" dirty="0"/>
              <a:t>Step scan: Two switches are used</a:t>
            </a:r>
            <a:endParaRPr kumimoji="1" lang="ja-JP" altLang="en-US" sz="3200"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2537655"/>
            <a:ext cx="4903614" cy="2472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テキスト ボックス 3"/>
          <p:cNvSpPr txBox="1"/>
          <p:nvPr/>
        </p:nvSpPr>
        <p:spPr>
          <a:xfrm>
            <a:off x="2528800" y="5295473"/>
            <a:ext cx="4949368" cy="46166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altLang="ja-JP" sz="2400" dirty="0"/>
              <a:t>You can choose at your own timing</a:t>
            </a:r>
            <a:endParaRPr kumimoji="1" lang="ja-JP" altLang="en-US" sz="2400" dirty="0"/>
          </a:p>
        </p:txBody>
      </p:sp>
      <p:sp>
        <p:nvSpPr>
          <p:cNvPr id="9" name="テキスト ボックス 8"/>
          <p:cNvSpPr txBox="1"/>
          <p:nvPr/>
        </p:nvSpPr>
        <p:spPr>
          <a:xfrm>
            <a:off x="683568" y="6010744"/>
            <a:ext cx="7992888"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ja-JP" sz="2400" b="1" dirty="0"/>
              <a:t>Develop teaching material software that will allow you to use switches separately</a:t>
            </a:r>
            <a:endParaRPr kumimoji="1" lang="ja-JP" altLang="en-US" sz="2400" b="1" dirty="0"/>
          </a:p>
        </p:txBody>
      </p:sp>
    </p:spTree>
    <p:extLst>
      <p:ext uri="{BB962C8B-B14F-4D97-AF65-F5344CB8AC3E}">
        <p14:creationId xmlns:p14="http://schemas.microsoft.com/office/powerpoint/2010/main" val="3980452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研究目的</a:t>
            </a:r>
          </a:p>
        </p:txBody>
      </p:sp>
      <p:sp>
        <p:nvSpPr>
          <p:cNvPr id="3" name="スライド番号プレースホルダー 2"/>
          <p:cNvSpPr>
            <a:spLocks noGrp="1"/>
          </p:cNvSpPr>
          <p:nvPr>
            <p:ph type="sldNum" sz="quarter" idx="12"/>
          </p:nvPr>
        </p:nvSpPr>
        <p:spPr/>
        <p:txBody>
          <a:bodyPr/>
          <a:lstStyle/>
          <a:p>
            <a:fld id="{90F73807-5E11-46F9-822D-FDB1C42D9F73}" type="slidenum">
              <a:rPr kumimoji="1" lang="ja-JP" altLang="en-US" smtClean="0"/>
              <a:t>12</a:t>
            </a:fld>
            <a:endParaRPr kumimoji="1" lang="ja-JP" altLang="en-US"/>
          </a:p>
        </p:txBody>
      </p:sp>
      <p:sp>
        <p:nvSpPr>
          <p:cNvPr id="11" name="テキスト ボックス 10"/>
          <p:cNvSpPr txBox="1"/>
          <p:nvPr/>
        </p:nvSpPr>
        <p:spPr>
          <a:xfrm>
            <a:off x="539552" y="1988840"/>
            <a:ext cx="5276381" cy="584775"/>
          </a:xfrm>
          <a:prstGeom prst="rect">
            <a:avLst/>
          </a:prstGeom>
          <a:noFill/>
        </p:spPr>
        <p:txBody>
          <a:bodyPr wrap="none" rtlCol="0">
            <a:spAutoFit/>
          </a:bodyPr>
          <a:lstStyle/>
          <a:p>
            <a:r>
              <a:rPr kumimoji="1" lang="en-US" altLang="ja-JP" sz="3200" dirty="0"/>
              <a:t>Web</a:t>
            </a:r>
            <a:r>
              <a:rPr kumimoji="1" lang="ja-JP" altLang="en-US" sz="3200" dirty="0"/>
              <a:t>版スイッチ教材の充実化</a:t>
            </a:r>
          </a:p>
        </p:txBody>
      </p:sp>
      <p:sp>
        <p:nvSpPr>
          <p:cNvPr id="12" name="テキスト ボックス 11"/>
          <p:cNvSpPr txBox="1"/>
          <p:nvPr/>
        </p:nvSpPr>
        <p:spPr>
          <a:xfrm>
            <a:off x="1001088" y="2881990"/>
            <a:ext cx="7528023" cy="2246769"/>
          </a:xfrm>
          <a:prstGeom prst="rect">
            <a:avLst/>
          </a:prstGeom>
          <a:noFill/>
        </p:spPr>
        <p:txBody>
          <a:bodyPr wrap="none" rtlCol="0">
            <a:spAutoFit/>
          </a:bodyPr>
          <a:lstStyle/>
          <a:p>
            <a:pPr marL="285750" indent="-285750">
              <a:buFont typeface="Wingdings" panose="05000000000000000000" pitchFamily="2" charset="2"/>
              <a:buChar char="Ø"/>
            </a:pPr>
            <a:r>
              <a:rPr kumimoji="1" lang="ja-JP" altLang="en-US" sz="2800" dirty="0"/>
              <a:t>大前ソフトの再現・移植</a:t>
            </a:r>
            <a:endParaRPr kumimoji="1" lang="en-US" altLang="ja-JP" sz="2800" dirty="0"/>
          </a:p>
          <a:p>
            <a:pPr lvl="1"/>
            <a:r>
              <a:rPr kumimoji="1" lang="ja-JP" altLang="en-US" sz="2800" dirty="0"/>
              <a:t>→</a:t>
            </a:r>
            <a:r>
              <a:rPr lang="ja-JP" altLang="en-US" sz="2800" dirty="0"/>
              <a:t>２つのソフトを開発</a:t>
            </a:r>
            <a:endParaRPr kumimoji="1" lang="en-US" altLang="ja-JP" sz="2800" dirty="0"/>
          </a:p>
          <a:p>
            <a:endParaRPr kumimoji="1" lang="en-US" altLang="ja-JP" sz="2800" dirty="0"/>
          </a:p>
          <a:p>
            <a:pPr marL="457200" indent="-457200">
              <a:buFont typeface="Wingdings" panose="05000000000000000000" pitchFamily="2" charset="2"/>
              <a:buChar char="Ø"/>
            </a:pPr>
            <a:r>
              <a:rPr lang="ja-JP" altLang="en-US" sz="2800" dirty="0"/>
              <a:t>複数のスイッチの操作を学習するソフトを開発</a:t>
            </a:r>
            <a:endParaRPr lang="en-US" altLang="ja-JP" sz="2800" dirty="0"/>
          </a:p>
          <a:p>
            <a:pPr lvl="1"/>
            <a:r>
              <a:rPr kumimoji="1" lang="ja-JP" altLang="en-US" sz="2800" dirty="0"/>
              <a:t>→２スイッチ教材ソフトの開発</a:t>
            </a:r>
            <a:endParaRPr kumimoji="1" lang="en-US" altLang="ja-JP" sz="2800" dirty="0"/>
          </a:p>
        </p:txBody>
      </p:sp>
    </p:spTree>
    <p:extLst>
      <p:ext uri="{BB962C8B-B14F-4D97-AF65-F5344CB8AC3E}">
        <p14:creationId xmlns:p14="http://schemas.microsoft.com/office/powerpoint/2010/main" val="1419775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Purpose of research</a:t>
            </a:r>
            <a:endParaRPr kumimoji="1" lang="ja-JP" altLang="en-US" dirty="0"/>
          </a:p>
        </p:txBody>
      </p:sp>
      <p:sp>
        <p:nvSpPr>
          <p:cNvPr id="3" name="スライド番号プレースホルダー 2"/>
          <p:cNvSpPr>
            <a:spLocks noGrp="1"/>
          </p:cNvSpPr>
          <p:nvPr>
            <p:ph type="sldNum" sz="quarter" idx="12"/>
          </p:nvPr>
        </p:nvSpPr>
        <p:spPr/>
        <p:txBody>
          <a:bodyPr/>
          <a:lstStyle/>
          <a:p>
            <a:fld id="{90F73807-5E11-46F9-822D-FDB1C42D9F73}" type="slidenum">
              <a:rPr kumimoji="1" lang="ja-JP" altLang="en-US" smtClean="0"/>
              <a:t>13</a:t>
            </a:fld>
            <a:endParaRPr kumimoji="1" lang="ja-JP" altLang="en-US"/>
          </a:p>
        </p:txBody>
      </p:sp>
      <p:sp>
        <p:nvSpPr>
          <p:cNvPr id="11" name="テキスト ボックス 10"/>
          <p:cNvSpPr txBox="1"/>
          <p:nvPr/>
        </p:nvSpPr>
        <p:spPr>
          <a:xfrm>
            <a:off x="539552" y="1988840"/>
            <a:ext cx="10699339" cy="584775"/>
          </a:xfrm>
          <a:prstGeom prst="rect">
            <a:avLst/>
          </a:prstGeom>
          <a:noFill/>
        </p:spPr>
        <p:txBody>
          <a:bodyPr wrap="none" rtlCol="0">
            <a:spAutoFit/>
          </a:bodyPr>
          <a:lstStyle/>
          <a:p>
            <a:r>
              <a:rPr lang="en-US" altLang="ja-JP" sz="3200" dirty="0"/>
              <a:t>Enhancement of Web version of switch teaching materials</a:t>
            </a:r>
            <a:endParaRPr kumimoji="1" lang="ja-JP" altLang="en-US" sz="3200" dirty="0"/>
          </a:p>
        </p:txBody>
      </p:sp>
      <p:sp>
        <p:nvSpPr>
          <p:cNvPr id="12" name="テキスト ボックス 11"/>
          <p:cNvSpPr txBox="1"/>
          <p:nvPr/>
        </p:nvSpPr>
        <p:spPr>
          <a:xfrm>
            <a:off x="429455" y="3501008"/>
            <a:ext cx="9371476" cy="2246769"/>
          </a:xfrm>
          <a:prstGeom prst="rect">
            <a:avLst/>
          </a:prstGeom>
          <a:noFill/>
        </p:spPr>
        <p:txBody>
          <a:bodyPr wrap="none" rtlCol="0">
            <a:spAutoFit/>
          </a:bodyPr>
          <a:lstStyle/>
          <a:p>
            <a:pPr marL="285750" indent="-285750">
              <a:buFont typeface="Wingdings" panose="05000000000000000000" pitchFamily="2" charset="2"/>
              <a:buChar char="Ø"/>
            </a:pPr>
            <a:r>
              <a:rPr lang="en-US" altLang="ja-JP" sz="2800" dirty="0"/>
              <a:t>Reproduction / transplant of Ohmae Software</a:t>
            </a:r>
          </a:p>
          <a:p>
            <a:r>
              <a:rPr lang="en-US" altLang="ja-JP" sz="2800" dirty="0"/>
              <a:t>→ Developed two software</a:t>
            </a:r>
          </a:p>
          <a:p>
            <a:pPr marL="285750" indent="-285750">
              <a:buFont typeface="Wingdings" panose="05000000000000000000" pitchFamily="2" charset="2"/>
              <a:buChar char="Ø"/>
            </a:pPr>
            <a:endParaRPr lang="en-US" altLang="ja-JP" sz="2800" dirty="0"/>
          </a:p>
          <a:p>
            <a:pPr marL="285750" indent="-285750">
              <a:buFont typeface="Wingdings" panose="05000000000000000000" pitchFamily="2" charset="2"/>
              <a:buChar char="Ø"/>
            </a:pPr>
            <a:r>
              <a:rPr lang="en-US" altLang="ja-JP" sz="2800" dirty="0"/>
              <a:t>Develop software to learn operation of multiple switches</a:t>
            </a:r>
          </a:p>
          <a:p>
            <a:r>
              <a:rPr lang="en-US" altLang="ja-JP" sz="2800" dirty="0"/>
              <a:t>→ Development of 2 switch teaching software</a:t>
            </a:r>
            <a:endParaRPr kumimoji="1" lang="en-US" altLang="ja-JP" sz="2800" dirty="0"/>
          </a:p>
        </p:txBody>
      </p:sp>
    </p:spTree>
    <p:extLst>
      <p:ext uri="{BB962C8B-B14F-4D97-AF65-F5344CB8AC3E}">
        <p14:creationId xmlns:p14="http://schemas.microsoft.com/office/powerpoint/2010/main" val="37534419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GDRec.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79712" y="2204864"/>
            <a:ext cx="6912768" cy="3974080"/>
          </a:xfrm>
          <a:prstGeom prst="rect">
            <a:avLst/>
          </a:prstGeom>
        </p:spPr>
      </p:pic>
      <p:sp>
        <p:nvSpPr>
          <p:cNvPr id="8" name="正方形/長方形 7"/>
          <p:cNvSpPr/>
          <p:nvPr/>
        </p:nvSpPr>
        <p:spPr>
          <a:xfrm>
            <a:off x="2926073" y="5903298"/>
            <a:ext cx="1778947" cy="70780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2" name="タイトル 1"/>
          <p:cNvSpPr>
            <a:spLocks noGrp="1"/>
          </p:cNvSpPr>
          <p:nvPr>
            <p:ph type="title"/>
          </p:nvPr>
        </p:nvSpPr>
        <p:spPr/>
        <p:txBody>
          <a:bodyPr>
            <a:normAutofit/>
          </a:bodyPr>
          <a:lstStyle/>
          <a:p>
            <a:r>
              <a:rPr kumimoji="1" lang="en-US" altLang="ja-JP" dirty="0"/>
              <a:t>1</a:t>
            </a:r>
            <a:r>
              <a:rPr kumimoji="1" lang="ja-JP" altLang="en-US" dirty="0"/>
              <a:t>スイッチ教材ソフトの開発</a:t>
            </a:r>
          </a:p>
        </p:txBody>
      </p:sp>
      <p:sp>
        <p:nvSpPr>
          <p:cNvPr id="4" name="テキスト ボックス 3"/>
          <p:cNvSpPr txBox="1"/>
          <p:nvPr/>
        </p:nvSpPr>
        <p:spPr>
          <a:xfrm>
            <a:off x="264761" y="1558533"/>
            <a:ext cx="3171061" cy="646331"/>
          </a:xfrm>
          <a:prstGeom prst="rect">
            <a:avLst/>
          </a:prstGeom>
          <a:solidFill>
            <a:schemeClr val="bg2"/>
          </a:solidFill>
          <a:ln>
            <a:solidFill>
              <a:schemeClr val="bg2"/>
            </a:solidFill>
          </a:ln>
        </p:spPr>
        <p:txBody>
          <a:bodyPr wrap="none" rtlCol="0">
            <a:spAutoFit/>
          </a:bodyPr>
          <a:lstStyle/>
          <a:p>
            <a:r>
              <a:rPr kumimoji="1" lang="ja-JP" altLang="en-US" sz="3600" dirty="0"/>
              <a:t>きゅうり</a:t>
            </a:r>
            <a:r>
              <a:rPr lang="ja-JP" altLang="en-US" sz="3600" dirty="0"/>
              <a:t>とカッパ</a:t>
            </a:r>
            <a:endParaRPr kumimoji="1" lang="ja-JP" altLang="en-US" sz="3600" dirty="0"/>
          </a:p>
        </p:txBody>
      </p:sp>
      <p:sp>
        <p:nvSpPr>
          <p:cNvPr id="3" name="スライド番号プレースホルダー 2"/>
          <p:cNvSpPr>
            <a:spLocks noGrp="1"/>
          </p:cNvSpPr>
          <p:nvPr>
            <p:ph type="sldNum" sz="quarter" idx="12"/>
          </p:nvPr>
        </p:nvSpPr>
        <p:spPr/>
        <p:txBody>
          <a:bodyPr/>
          <a:lstStyle/>
          <a:p>
            <a:fld id="{90F73807-5E11-46F9-822D-FDB1C42D9F73}" type="slidenum">
              <a:rPr kumimoji="1" lang="ja-JP" altLang="en-US" smtClean="0"/>
              <a:t>14</a:t>
            </a:fld>
            <a:endParaRPr kumimoji="1" lang="ja-JP" altLang="en-US"/>
          </a:p>
        </p:txBody>
      </p:sp>
      <p:sp>
        <p:nvSpPr>
          <p:cNvPr id="6" name="テキスト ボックス 5"/>
          <p:cNvSpPr txBox="1"/>
          <p:nvPr/>
        </p:nvSpPr>
        <p:spPr>
          <a:xfrm>
            <a:off x="243928" y="5903299"/>
            <a:ext cx="2682145" cy="707886"/>
          </a:xfrm>
          <a:prstGeom prst="rect">
            <a:avLst/>
          </a:prstGeom>
          <a:ln>
            <a:solidFill>
              <a:schemeClr val="accent2"/>
            </a:solidFill>
          </a:ln>
        </p:spPr>
        <p:style>
          <a:lnRef idx="3">
            <a:schemeClr val="lt1"/>
          </a:lnRef>
          <a:fillRef idx="1">
            <a:schemeClr val="accent2"/>
          </a:fillRef>
          <a:effectRef idx="1">
            <a:schemeClr val="accent2"/>
          </a:effectRef>
          <a:fontRef idx="minor">
            <a:schemeClr val="lt1"/>
          </a:fontRef>
        </p:style>
        <p:txBody>
          <a:bodyPr wrap="none" rtlCol="0">
            <a:spAutoFit/>
          </a:bodyPr>
          <a:lstStyle/>
          <a:p>
            <a:r>
              <a:rPr kumimoji="1" lang="ja-JP" altLang="en-US" sz="2000" dirty="0"/>
              <a:t>クリック</a:t>
            </a:r>
            <a:r>
              <a:rPr lang="ja-JP" altLang="en-US" sz="2000" dirty="0"/>
              <a:t>，</a:t>
            </a:r>
            <a:r>
              <a:rPr kumimoji="1" lang="ja-JP" altLang="en-US" sz="2000" dirty="0"/>
              <a:t>タッチ</a:t>
            </a:r>
            <a:r>
              <a:rPr lang="ja-JP" altLang="en-US" sz="2000" dirty="0"/>
              <a:t>，</a:t>
            </a:r>
            <a:r>
              <a:rPr lang="en-US" altLang="ja-JP" sz="2000" dirty="0"/>
              <a:t>1</a:t>
            </a:r>
            <a:r>
              <a:rPr lang="ja-JP" altLang="en-US" sz="2000" dirty="0" err="1"/>
              <a:t>，</a:t>
            </a:r>
            <a:r>
              <a:rPr lang="en-US" altLang="ja-JP" sz="2000" dirty="0"/>
              <a:t>3</a:t>
            </a:r>
            <a:r>
              <a:rPr lang="ja-JP" altLang="en-US" sz="2000" dirty="0" err="1"/>
              <a:t>，</a:t>
            </a:r>
            <a:endParaRPr lang="en-US" altLang="ja-JP" sz="2000" dirty="0"/>
          </a:p>
          <a:p>
            <a:r>
              <a:rPr lang="en-US" altLang="ja-JP" sz="2000" dirty="0"/>
              <a:t>Space</a:t>
            </a:r>
            <a:r>
              <a:rPr lang="ja-JP" altLang="en-US" sz="2000" dirty="0"/>
              <a:t>キー，</a:t>
            </a:r>
            <a:r>
              <a:rPr lang="en-US" altLang="ja-JP" sz="2000" dirty="0"/>
              <a:t>Enter</a:t>
            </a:r>
            <a:r>
              <a:rPr lang="ja-JP" altLang="en-US" sz="2000" dirty="0"/>
              <a:t>キー</a:t>
            </a:r>
            <a:endParaRPr kumimoji="1" lang="ja-JP" altLang="en-US" sz="2000" dirty="0"/>
          </a:p>
        </p:txBody>
      </p:sp>
      <p:sp>
        <p:nvSpPr>
          <p:cNvPr id="7" name="テキスト ボックス 6"/>
          <p:cNvSpPr txBox="1"/>
          <p:nvPr/>
        </p:nvSpPr>
        <p:spPr>
          <a:xfrm>
            <a:off x="3018340" y="6014760"/>
            <a:ext cx="1686680" cy="400110"/>
          </a:xfrm>
          <a:prstGeom prst="rect">
            <a:avLst/>
          </a:prstGeom>
          <a:noFill/>
        </p:spPr>
        <p:txBody>
          <a:bodyPr wrap="none" rtlCol="0">
            <a:spAutoFit/>
          </a:bodyPr>
          <a:lstStyle/>
          <a:p>
            <a:r>
              <a:rPr kumimoji="1" lang="ja-JP" altLang="en-US" sz="2000" dirty="0"/>
              <a:t>きゅうりを切る</a:t>
            </a:r>
          </a:p>
        </p:txBody>
      </p:sp>
      <p:sp>
        <p:nvSpPr>
          <p:cNvPr id="9" name="テキスト ボックス 8"/>
          <p:cNvSpPr txBox="1"/>
          <p:nvPr/>
        </p:nvSpPr>
        <p:spPr>
          <a:xfrm>
            <a:off x="243928" y="5549170"/>
            <a:ext cx="1210588" cy="40011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ja-JP" altLang="en-US" sz="2000" dirty="0"/>
              <a:t>操作方法</a:t>
            </a:r>
          </a:p>
        </p:txBody>
      </p:sp>
    </p:spTree>
    <p:extLst>
      <p:ext uri="{BB962C8B-B14F-4D97-AF65-F5344CB8AC3E}">
        <p14:creationId xmlns:p14="http://schemas.microsoft.com/office/powerpoint/2010/main" val="2862890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3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GDRec.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79712" y="2204864"/>
            <a:ext cx="6912768" cy="3974080"/>
          </a:xfrm>
          <a:prstGeom prst="rect">
            <a:avLst/>
          </a:prstGeom>
        </p:spPr>
      </p:pic>
      <p:sp>
        <p:nvSpPr>
          <p:cNvPr id="8" name="正方形/長方形 7"/>
          <p:cNvSpPr/>
          <p:nvPr/>
        </p:nvSpPr>
        <p:spPr>
          <a:xfrm>
            <a:off x="2926073" y="5903298"/>
            <a:ext cx="1778947" cy="70780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2" name="タイトル 1"/>
          <p:cNvSpPr>
            <a:spLocks noGrp="1"/>
          </p:cNvSpPr>
          <p:nvPr>
            <p:ph type="title"/>
          </p:nvPr>
        </p:nvSpPr>
        <p:spPr>
          <a:xfrm>
            <a:off x="0" y="188640"/>
            <a:ext cx="9515400" cy="990600"/>
          </a:xfrm>
        </p:spPr>
        <p:txBody>
          <a:bodyPr>
            <a:normAutofit fontScale="90000"/>
          </a:bodyPr>
          <a:lstStyle/>
          <a:p>
            <a:r>
              <a:rPr lang="en-US" altLang="ja-JP" dirty="0"/>
              <a:t>1 Switch teaching software development</a:t>
            </a:r>
            <a:endParaRPr kumimoji="1" lang="ja-JP" altLang="en-US" dirty="0"/>
          </a:p>
        </p:txBody>
      </p:sp>
      <p:sp>
        <p:nvSpPr>
          <p:cNvPr id="4" name="テキスト ボックス 3"/>
          <p:cNvSpPr txBox="1"/>
          <p:nvPr/>
        </p:nvSpPr>
        <p:spPr>
          <a:xfrm>
            <a:off x="264761" y="1558533"/>
            <a:ext cx="4596130" cy="646331"/>
          </a:xfrm>
          <a:prstGeom prst="rect">
            <a:avLst/>
          </a:prstGeom>
          <a:solidFill>
            <a:schemeClr val="bg2"/>
          </a:solidFill>
          <a:ln>
            <a:solidFill>
              <a:schemeClr val="bg2"/>
            </a:solidFill>
          </a:ln>
        </p:spPr>
        <p:txBody>
          <a:bodyPr wrap="none" rtlCol="0">
            <a:spAutoFit/>
          </a:bodyPr>
          <a:lstStyle/>
          <a:p>
            <a:r>
              <a:rPr lang="en-US" altLang="ja-JP" sz="3600" dirty="0"/>
              <a:t>Cucumber and kappa</a:t>
            </a:r>
            <a:endParaRPr kumimoji="1" lang="ja-JP" altLang="en-US" sz="3600" dirty="0"/>
          </a:p>
        </p:txBody>
      </p:sp>
      <p:sp>
        <p:nvSpPr>
          <p:cNvPr id="3" name="スライド番号プレースホルダー 2"/>
          <p:cNvSpPr>
            <a:spLocks noGrp="1"/>
          </p:cNvSpPr>
          <p:nvPr>
            <p:ph type="sldNum" sz="quarter" idx="12"/>
          </p:nvPr>
        </p:nvSpPr>
        <p:spPr/>
        <p:txBody>
          <a:bodyPr/>
          <a:lstStyle/>
          <a:p>
            <a:fld id="{90F73807-5E11-46F9-822D-FDB1C42D9F73}" type="slidenum">
              <a:rPr kumimoji="1" lang="ja-JP" altLang="en-US" smtClean="0"/>
              <a:t>15</a:t>
            </a:fld>
            <a:endParaRPr kumimoji="1" lang="ja-JP" altLang="en-US"/>
          </a:p>
        </p:txBody>
      </p:sp>
      <p:sp>
        <p:nvSpPr>
          <p:cNvPr id="6" name="テキスト ボックス 5"/>
          <p:cNvSpPr txBox="1"/>
          <p:nvPr/>
        </p:nvSpPr>
        <p:spPr>
          <a:xfrm>
            <a:off x="243928" y="5903299"/>
            <a:ext cx="2682145" cy="707886"/>
          </a:xfrm>
          <a:prstGeom prst="rect">
            <a:avLst/>
          </a:prstGeom>
          <a:ln>
            <a:solidFill>
              <a:schemeClr val="accent2"/>
            </a:solidFill>
          </a:ln>
        </p:spPr>
        <p:style>
          <a:lnRef idx="3">
            <a:schemeClr val="lt1"/>
          </a:lnRef>
          <a:fillRef idx="1">
            <a:schemeClr val="accent2"/>
          </a:fillRef>
          <a:effectRef idx="1">
            <a:schemeClr val="accent2"/>
          </a:effectRef>
          <a:fontRef idx="minor">
            <a:schemeClr val="lt1"/>
          </a:fontRef>
        </p:style>
        <p:txBody>
          <a:bodyPr wrap="none" rtlCol="0">
            <a:spAutoFit/>
          </a:bodyPr>
          <a:lstStyle/>
          <a:p>
            <a:r>
              <a:rPr kumimoji="1" lang="ja-JP" altLang="en-US" sz="2000" dirty="0"/>
              <a:t>クリック</a:t>
            </a:r>
            <a:r>
              <a:rPr lang="ja-JP" altLang="en-US" sz="2000" dirty="0"/>
              <a:t>，</a:t>
            </a:r>
            <a:r>
              <a:rPr kumimoji="1" lang="ja-JP" altLang="en-US" sz="2000" dirty="0"/>
              <a:t>タッチ</a:t>
            </a:r>
            <a:r>
              <a:rPr lang="ja-JP" altLang="en-US" sz="2000" dirty="0"/>
              <a:t>，</a:t>
            </a:r>
            <a:r>
              <a:rPr lang="en-US" altLang="ja-JP" sz="2000" dirty="0"/>
              <a:t>1</a:t>
            </a:r>
            <a:r>
              <a:rPr lang="ja-JP" altLang="en-US" sz="2000" dirty="0" err="1"/>
              <a:t>，</a:t>
            </a:r>
            <a:r>
              <a:rPr lang="en-US" altLang="ja-JP" sz="2000" dirty="0"/>
              <a:t>3</a:t>
            </a:r>
            <a:r>
              <a:rPr lang="ja-JP" altLang="en-US" sz="2000" dirty="0" err="1"/>
              <a:t>，</a:t>
            </a:r>
            <a:endParaRPr lang="en-US" altLang="ja-JP" sz="2000" dirty="0"/>
          </a:p>
          <a:p>
            <a:r>
              <a:rPr lang="en-US" altLang="ja-JP" sz="2000" dirty="0"/>
              <a:t>Space</a:t>
            </a:r>
            <a:r>
              <a:rPr lang="ja-JP" altLang="en-US" sz="2000" dirty="0"/>
              <a:t>キー，</a:t>
            </a:r>
            <a:r>
              <a:rPr lang="en-US" altLang="ja-JP" sz="2000" dirty="0"/>
              <a:t>Enter</a:t>
            </a:r>
            <a:r>
              <a:rPr lang="ja-JP" altLang="en-US" sz="2000" dirty="0"/>
              <a:t>キー</a:t>
            </a:r>
            <a:endParaRPr kumimoji="1" lang="ja-JP" altLang="en-US" sz="2000" dirty="0"/>
          </a:p>
        </p:txBody>
      </p:sp>
      <p:sp>
        <p:nvSpPr>
          <p:cNvPr id="7" name="テキスト ボックス 6"/>
          <p:cNvSpPr txBox="1"/>
          <p:nvPr/>
        </p:nvSpPr>
        <p:spPr>
          <a:xfrm>
            <a:off x="3018340" y="6014760"/>
            <a:ext cx="1686680" cy="400110"/>
          </a:xfrm>
          <a:prstGeom prst="rect">
            <a:avLst/>
          </a:prstGeom>
          <a:noFill/>
        </p:spPr>
        <p:txBody>
          <a:bodyPr wrap="none" rtlCol="0">
            <a:spAutoFit/>
          </a:bodyPr>
          <a:lstStyle/>
          <a:p>
            <a:r>
              <a:rPr kumimoji="1" lang="ja-JP" altLang="en-US" sz="2000" dirty="0"/>
              <a:t>きゅうりを切る</a:t>
            </a:r>
          </a:p>
        </p:txBody>
      </p:sp>
      <p:sp>
        <p:nvSpPr>
          <p:cNvPr id="9" name="テキスト ボックス 8"/>
          <p:cNvSpPr txBox="1"/>
          <p:nvPr/>
        </p:nvSpPr>
        <p:spPr>
          <a:xfrm>
            <a:off x="243928" y="5549170"/>
            <a:ext cx="1210588" cy="40011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ja-JP" altLang="en-US" sz="2000" dirty="0"/>
              <a:t>操作方法</a:t>
            </a:r>
          </a:p>
        </p:txBody>
      </p:sp>
    </p:spTree>
    <p:extLst>
      <p:ext uri="{BB962C8B-B14F-4D97-AF65-F5344CB8AC3E}">
        <p14:creationId xmlns:p14="http://schemas.microsoft.com/office/powerpoint/2010/main" val="2723581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3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1</a:t>
            </a:r>
            <a:r>
              <a:rPr lang="ja-JP" altLang="en-US" dirty="0"/>
              <a:t>スイッチ教材ソフトの開発</a:t>
            </a:r>
            <a:endParaRPr kumimoji="1" lang="ja-JP" altLang="en-US" dirty="0"/>
          </a:p>
        </p:txBody>
      </p:sp>
      <p:sp>
        <p:nvSpPr>
          <p:cNvPr id="6" name="テキスト ボックス 5"/>
          <p:cNvSpPr txBox="1"/>
          <p:nvPr/>
        </p:nvSpPr>
        <p:spPr>
          <a:xfrm>
            <a:off x="264761" y="1558533"/>
            <a:ext cx="2626040" cy="646331"/>
          </a:xfrm>
          <a:prstGeom prst="rect">
            <a:avLst/>
          </a:prstGeom>
          <a:solidFill>
            <a:schemeClr val="bg2"/>
          </a:solidFill>
          <a:ln>
            <a:solidFill>
              <a:schemeClr val="bg2"/>
            </a:solidFill>
          </a:ln>
        </p:spPr>
        <p:txBody>
          <a:bodyPr wrap="none" rtlCol="0">
            <a:spAutoFit/>
          </a:bodyPr>
          <a:lstStyle/>
          <a:p>
            <a:r>
              <a:rPr lang="ja-JP" altLang="en-US" sz="3600" dirty="0"/>
              <a:t>熊とサッカー</a:t>
            </a:r>
            <a:endParaRPr kumimoji="1" lang="ja-JP" altLang="en-US" sz="3600" dirty="0"/>
          </a:p>
        </p:txBody>
      </p:sp>
      <p:sp>
        <p:nvSpPr>
          <p:cNvPr id="3" name="スライド番号プレースホルダー 2"/>
          <p:cNvSpPr>
            <a:spLocks noGrp="1"/>
          </p:cNvSpPr>
          <p:nvPr>
            <p:ph type="sldNum" sz="quarter" idx="12"/>
          </p:nvPr>
        </p:nvSpPr>
        <p:spPr/>
        <p:txBody>
          <a:bodyPr/>
          <a:lstStyle/>
          <a:p>
            <a:fld id="{90F73807-5E11-46F9-822D-FDB1C42D9F73}" type="slidenum">
              <a:rPr kumimoji="1" lang="ja-JP" altLang="en-US" smtClean="0"/>
              <a:t>16</a:t>
            </a:fld>
            <a:endParaRPr kumimoji="1" lang="ja-JP" altLang="en-US"/>
          </a:p>
        </p:txBody>
      </p:sp>
      <p:pic>
        <p:nvPicPr>
          <p:cNvPr id="5" name="AGDRec.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47725" y="2315411"/>
            <a:ext cx="7448550" cy="4114800"/>
          </a:xfrm>
          <a:prstGeom prst="rect">
            <a:avLst/>
          </a:prstGeom>
        </p:spPr>
      </p:pic>
      <p:sp>
        <p:nvSpPr>
          <p:cNvPr id="7" name="正方形/長方形 6"/>
          <p:cNvSpPr/>
          <p:nvPr/>
        </p:nvSpPr>
        <p:spPr>
          <a:xfrm>
            <a:off x="2946452" y="5903300"/>
            <a:ext cx="1625548" cy="70788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2000" dirty="0"/>
              <a:t>ボールを蹴る</a:t>
            </a:r>
          </a:p>
        </p:txBody>
      </p:sp>
      <p:sp>
        <p:nvSpPr>
          <p:cNvPr id="8" name="テキスト ボックス 7"/>
          <p:cNvSpPr txBox="1"/>
          <p:nvPr/>
        </p:nvSpPr>
        <p:spPr>
          <a:xfrm>
            <a:off x="243928" y="5903299"/>
            <a:ext cx="2682145" cy="707886"/>
          </a:xfrm>
          <a:prstGeom prst="rect">
            <a:avLst/>
          </a:prstGeom>
          <a:ln>
            <a:solidFill>
              <a:schemeClr val="accent2"/>
            </a:solidFill>
          </a:ln>
        </p:spPr>
        <p:style>
          <a:lnRef idx="3">
            <a:schemeClr val="lt1"/>
          </a:lnRef>
          <a:fillRef idx="1">
            <a:schemeClr val="accent2"/>
          </a:fillRef>
          <a:effectRef idx="1">
            <a:schemeClr val="accent2"/>
          </a:effectRef>
          <a:fontRef idx="minor">
            <a:schemeClr val="lt1"/>
          </a:fontRef>
        </p:style>
        <p:txBody>
          <a:bodyPr wrap="none" rtlCol="0">
            <a:spAutoFit/>
          </a:bodyPr>
          <a:lstStyle/>
          <a:p>
            <a:r>
              <a:rPr kumimoji="1" lang="ja-JP" altLang="en-US" sz="2000" dirty="0"/>
              <a:t>クリック</a:t>
            </a:r>
            <a:r>
              <a:rPr lang="ja-JP" altLang="en-US" sz="2000" dirty="0"/>
              <a:t>，</a:t>
            </a:r>
            <a:r>
              <a:rPr kumimoji="1" lang="ja-JP" altLang="en-US" sz="2000" dirty="0"/>
              <a:t>タッチ</a:t>
            </a:r>
            <a:r>
              <a:rPr lang="ja-JP" altLang="en-US" sz="2000" dirty="0"/>
              <a:t>，</a:t>
            </a:r>
            <a:r>
              <a:rPr lang="en-US" altLang="ja-JP" sz="2000" dirty="0"/>
              <a:t>1</a:t>
            </a:r>
            <a:r>
              <a:rPr lang="ja-JP" altLang="en-US" sz="2000" dirty="0" err="1"/>
              <a:t>，</a:t>
            </a:r>
            <a:r>
              <a:rPr lang="en-US" altLang="ja-JP" sz="2000" dirty="0"/>
              <a:t>3</a:t>
            </a:r>
            <a:r>
              <a:rPr lang="ja-JP" altLang="en-US" sz="2000" dirty="0" err="1"/>
              <a:t>，</a:t>
            </a:r>
            <a:endParaRPr lang="en-US" altLang="ja-JP" sz="2000" dirty="0"/>
          </a:p>
          <a:p>
            <a:r>
              <a:rPr lang="en-US" altLang="ja-JP" sz="2000" dirty="0"/>
              <a:t>Space</a:t>
            </a:r>
            <a:r>
              <a:rPr lang="ja-JP" altLang="en-US" sz="2000" dirty="0"/>
              <a:t>キー，</a:t>
            </a:r>
            <a:r>
              <a:rPr lang="en-US" altLang="ja-JP" sz="2000" dirty="0"/>
              <a:t>Enter</a:t>
            </a:r>
            <a:r>
              <a:rPr lang="ja-JP" altLang="en-US" sz="2000" dirty="0"/>
              <a:t>キー</a:t>
            </a:r>
            <a:endParaRPr kumimoji="1" lang="ja-JP" altLang="en-US" sz="2000" dirty="0"/>
          </a:p>
        </p:txBody>
      </p:sp>
      <p:sp>
        <p:nvSpPr>
          <p:cNvPr id="9" name="テキスト ボックス 8"/>
          <p:cNvSpPr txBox="1"/>
          <p:nvPr/>
        </p:nvSpPr>
        <p:spPr>
          <a:xfrm>
            <a:off x="243928" y="5549170"/>
            <a:ext cx="1210588" cy="40011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ja-JP" altLang="en-US" sz="2000" dirty="0"/>
              <a:t>操作方法</a:t>
            </a:r>
          </a:p>
        </p:txBody>
      </p:sp>
    </p:spTree>
    <p:extLst>
      <p:ext uri="{BB962C8B-B14F-4D97-AF65-F5344CB8AC3E}">
        <p14:creationId xmlns:p14="http://schemas.microsoft.com/office/powerpoint/2010/main" val="308633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73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2</a:t>
            </a:r>
            <a:r>
              <a:rPr kumimoji="1" lang="ja-JP" altLang="en-US" dirty="0"/>
              <a:t>スイッチ教材ソフトの開発</a:t>
            </a:r>
          </a:p>
        </p:txBody>
      </p:sp>
      <p:sp>
        <p:nvSpPr>
          <p:cNvPr id="4" name="テキスト ボックス 3"/>
          <p:cNvSpPr txBox="1"/>
          <p:nvPr/>
        </p:nvSpPr>
        <p:spPr>
          <a:xfrm>
            <a:off x="264761" y="1558533"/>
            <a:ext cx="2385589" cy="646331"/>
          </a:xfrm>
          <a:prstGeom prst="rect">
            <a:avLst/>
          </a:prstGeom>
          <a:solidFill>
            <a:schemeClr val="bg2"/>
          </a:solidFill>
          <a:ln>
            <a:solidFill>
              <a:schemeClr val="bg2"/>
            </a:solidFill>
          </a:ln>
        </p:spPr>
        <p:txBody>
          <a:bodyPr wrap="none" rtlCol="0">
            <a:spAutoFit/>
          </a:bodyPr>
          <a:lstStyle/>
          <a:p>
            <a:r>
              <a:rPr lang="ja-JP" altLang="en-US" sz="3600" dirty="0"/>
              <a:t>動物と楽器</a:t>
            </a:r>
            <a:endParaRPr kumimoji="1" lang="ja-JP" altLang="en-US" sz="3600" dirty="0"/>
          </a:p>
        </p:txBody>
      </p:sp>
      <p:sp>
        <p:nvSpPr>
          <p:cNvPr id="51" name="スライド番号プレースホルダー 50"/>
          <p:cNvSpPr>
            <a:spLocks noGrp="1"/>
          </p:cNvSpPr>
          <p:nvPr>
            <p:ph type="sldNum" sz="quarter" idx="12"/>
          </p:nvPr>
        </p:nvSpPr>
        <p:spPr/>
        <p:txBody>
          <a:bodyPr/>
          <a:lstStyle/>
          <a:p>
            <a:fld id="{90F73807-5E11-46F9-822D-FDB1C42D9F73}" type="slidenum">
              <a:rPr kumimoji="1" lang="ja-JP" altLang="en-US" smtClean="0"/>
              <a:t>17</a:t>
            </a:fld>
            <a:endParaRPr kumimoji="1" lang="ja-JP" altLang="en-US"/>
          </a:p>
        </p:txBody>
      </p:sp>
      <p:pic>
        <p:nvPicPr>
          <p:cNvPr id="3" name="AGDRec.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78750" y="2232377"/>
            <a:ext cx="6786500" cy="3284855"/>
          </a:xfrm>
          <a:prstGeom prst="rect">
            <a:avLst/>
          </a:prstGeom>
        </p:spPr>
      </p:pic>
      <p:graphicFrame>
        <p:nvGraphicFramePr>
          <p:cNvPr id="5" name="表 4"/>
          <p:cNvGraphicFramePr>
            <a:graphicFrameLocks noGrp="1"/>
          </p:cNvGraphicFramePr>
          <p:nvPr>
            <p:extLst>
              <p:ext uri="{D42A27DB-BD31-4B8C-83A1-F6EECF244321}">
                <p14:modId xmlns:p14="http://schemas.microsoft.com/office/powerpoint/2010/main" val="502341304"/>
              </p:ext>
            </p:extLst>
          </p:nvPr>
        </p:nvGraphicFramePr>
        <p:xfrm>
          <a:off x="1034558" y="5589240"/>
          <a:ext cx="6921818" cy="1097280"/>
        </p:xfrm>
        <a:graphic>
          <a:graphicData uri="http://schemas.openxmlformats.org/drawingml/2006/table">
            <a:tbl>
              <a:tblPr firstRow="1" bandRow="1">
                <a:tableStyleId>{284E427A-3D55-4303-BF80-6455036E1DE7}</a:tableStyleId>
              </a:tblPr>
              <a:tblGrid>
                <a:gridCol w="1377202">
                  <a:extLst>
                    <a:ext uri="{9D8B030D-6E8A-4147-A177-3AD203B41FA5}">
                      <a16:colId xmlns:a16="http://schemas.microsoft.com/office/drawing/2014/main" val="20000"/>
                    </a:ext>
                  </a:extLst>
                </a:gridCol>
                <a:gridCol w="1944216">
                  <a:extLst>
                    <a:ext uri="{9D8B030D-6E8A-4147-A177-3AD203B41FA5}">
                      <a16:colId xmlns:a16="http://schemas.microsoft.com/office/drawing/2014/main" val="20001"/>
                    </a:ext>
                  </a:extLst>
                </a:gridCol>
                <a:gridCol w="1872208">
                  <a:extLst>
                    <a:ext uri="{9D8B030D-6E8A-4147-A177-3AD203B41FA5}">
                      <a16:colId xmlns:a16="http://schemas.microsoft.com/office/drawing/2014/main" val="20002"/>
                    </a:ext>
                  </a:extLst>
                </a:gridCol>
                <a:gridCol w="1728192">
                  <a:extLst>
                    <a:ext uri="{9D8B030D-6E8A-4147-A177-3AD203B41FA5}">
                      <a16:colId xmlns:a16="http://schemas.microsoft.com/office/drawing/2014/main" val="20003"/>
                    </a:ext>
                  </a:extLst>
                </a:gridCol>
              </a:tblGrid>
              <a:tr h="264551">
                <a:tc rowSpan="2">
                  <a:txBody>
                    <a:bodyPr/>
                    <a:lstStyle/>
                    <a:p>
                      <a:pPr algn="ctr"/>
                      <a:r>
                        <a:rPr kumimoji="1" lang="ja-JP" altLang="en-US" sz="2000" dirty="0"/>
                        <a:t>操作方法</a:t>
                      </a:r>
                    </a:p>
                  </a:txBody>
                  <a:tcPr anchor="ctr">
                    <a:lnR w="12700" cap="flat" cmpd="sng" algn="ctr">
                      <a:solidFill>
                        <a:schemeClr val="tx1"/>
                      </a:solidFill>
                      <a:prstDash val="solid"/>
                      <a:round/>
                      <a:headEnd type="none" w="med" len="med"/>
                      <a:tailEnd type="none" w="med" len="med"/>
                    </a:lnR>
                  </a:tcPr>
                </a:tc>
                <a:tc>
                  <a:txBody>
                    <a:bodyPr/>
                    <a:lstStyle/>
                    <a:p>
                      <a:pPr algn="ctr"/>
                      <a:r>
                        <a:rPr kumimoji="1" lang="en-US" altLang="ja-JP" sz="2000" dirty="0"/>
                        <a:t>Space</a:t>
                      </a:r>
                      <a:r>
                        <a:rPr kumimoji="1" lang="ja-JP" altLang="en-US" sz="2000" dirty="0"/>
                        <a:t>キー</a:t>
                      </a:r>
                    </a:p>
                  </a:txBody>
                  <a:tcPr>
                    <a:lnL w="12700" cap="flat" cmpd="sng" algn="ctr">
                      <a:solidFill>
                        <a:schemeClr val="tx1"/>
                      </a:solidFill>
                      <a:prstDash val="solid"/>
                      <a:round/>
                      <a:headEnd type="none" w="med" len="med"/>
                      <a:tailEnd type="none" w="med" len="med"/>
                    </a:lnL>
                  </a:tcPr>
                </a:tc>
                <a:tc>
                  <a:txBody>
                    <a:bodyPr/>
                    <a:lstStyle/>
                    <a:p>
                      <a:pPr algn="ctr"/>
                      <a:r>
                        <a:rPr kumimoji="1" lang="ja-JP" altLang="en-US" sz="2000" dirty="0"/>
                        <a:t>クリック，タッチ</a:t>
                      </a:r>
                    </a:p>
                  </a:txBody>
                  <a:tcPr/>
                </a:tc>
                <a:tc>
                  <a:txBody>
                    <a:bodyPr/>
                    <a:lstStyle/>
                    <a:p>
                      <a:pPr algn="ctr"/>
                      <a:r>
                        <a:rPr kumimoji="1" lang="ja-JP" altLang="en-US" sz="2000" dirty="0"/>
                        <a:t>１キー</a:t>
                      </a:r>
                    </a:p>
                  </a:txBody>
                  <a:tcPr/>
                </a:tc>
                <a:extLst>
                  <a:ext uri="{0D108BD9-81ED-4DB2-BD59-A6C34878D82A}">
                    <a16:rowId xmlns:a16="http://schemas.microsoft.com/office/drawing/2014/main" val="10000"/>
                  </a:ext>
                </a:extLst>
              </a:tr>
              <a:tr h="671553">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kumimoji="1" lang="ja-JP" altLang="en-US" sz="2000" dirty="0"/>
                    </a:p>
                  </a:txBody>
                  <a:tcPr>
                    <a:solidFill>
                      <a:schemeClr val="bg1">
                        <a:alpha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2000" dirty="0"/>
                        <a:t>右の動物が</a:t>
                      </a:r>
                      <a:endParaRPr lang="en-US" altLang="ja-JP" sz="2000" dirty="0"/>
                    </a:p>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2000" dirty="0"/>
                        <a:t>音を出す</a:t>
                      </a:r>
                      <a:endParaRPr kumimoji="1" lang="ja-JP" altLang="en-US" sz="2000" dirty="0"/>
                    </a:p>
                  </a:txBody>
                  <a:tcPr>
                    <a:lnL w="12700" cap="flat" cmpd="sng" algn="ctr">
                      <a:solidFill>
                        <a:schemeClr val="tx1"/>
                      </a:solidFill>
                      <a:prstDash val="solid"/>
                      <a:round/>
                      <a:headEnd type="none" w="med" len="med"/>
                      <a:tailEnd type="none" w="med" len="med"/>
                    </a:lnL>
                    <a:solidFill>
                      <a:schemeClr val="bg1">
                        <a:alpha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選んだ動物が</a:t>
                      </a:r>
                      <a:endParaRPr kumimoji="1" lang="en-US" altLang="ja-JP" sz="2000" dirty="0"/>
                    </a:p>
                    <a:p>
                      <a:pPr marL="0" marR="0" indent="0" algn="ctr" defTabSz="914400" rtl="0" eaLnBrk="1" fontAlgn="auto" latinLnBrk="0" hangingPunct="1">
                        <a:lnSpc>
                          <a:spcPct val="100000"/>
                        </a:lnSpc>
                        <a:spcBef>
                          <a:spcPts val="0"/>
                        </a:spcBef>
                        <a:spcAft>
                          <a:spcPts val="0"/>
                        </a:spcAft>
                        <a:buClrTx/>
                        <a:buSzTx/>
                        <a:buFontTx/>
                        <a:buNone/>
                        <a:tabLst/>
                        <a:defRPr/>
                      </a:pPr>
                      <a:r>
                        <a:rPr kumimoji="1" lang="ja-JP" altLang="en-US" sz="2000" dirty="0"/>
                        <a:t>音を出す</a:t>
                      </a:r>
                    </a:p>
                  </a:txBody>
                  <a:tcPr>
                    <a:solidFill>
                      <a:schemeClr val="bg1">
                        <a:alpha val="4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2000" dirty="0"/>
                        <a:t>右の動物が</a:t>
                      </a:r>
                      <a:endParaRPr lang="en-US" altLang="ja-JP" sz="2000" dirty="0"/>
                    </a:p>
                    <a:p>
                      <a:pPr marL="0" marR="0" indent="0" algn="ctr" defTabSz="914400" rtl="0" eaLnBrk="1" fontAlgn="auto" latinLnBrk="0" hangingPunct="1">
                        <a:lnSpc>
                          <a:spcPct val="100000"/>
                        </a:lnSpc>
                        <a:spcBef>
                          <a:spcPts val="0"/>
                        </a:spcBef>
                        <a:spcAft>
                          <a:spcPts val="0"/>
                        </a:spcAft>
                        <a:buClrTx/>
                        <a:buSzTx/>
                        <a:buFontTx/>
                        <a:buNone/>
                        <a:tabLst/>
                        <a:defRPr/>
                      </a:pPr>
                      <a:r>
                        <a:rPr lang="ja-JP" altLang="en-US" sz="2000" dirty="0"/>
                        <a:t>音を出す</a:t>
                      </a:r>
                      <a:endParaRPr kumimoji="1" lang="ja-JP" altLang="en-US" sz="2000" dirty="0"/>
                    </a:p>
                  </a:txBody>
                  <a:tcPr>
                    <a:solidFill>
                      <a:schemeClr val="bg1">
                        <a:alpha val="4000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72617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61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188640"/>
            <a:ext cx="8229600" cy="990600"/>
          </a:xfrm>
        </p:spPr>
        <p:txBody>
          <a:bodyPr/>
          <a:lstStyle/>
          <a:p>
            <a:r>
              <a:rPr lang="ja-JP" altLang="en-US" dirty="0"/>
              <a:t>スイッチ教材ソフトの評価</a:t>
            </a:r>
            <a:endParaRPr kumimoji="1" lang="ja-JP" altLang="en-US" dirty="0"/>
          </a:p>
        </p:txBody>
      </p:sp>
      <p:sp>
        <p:nvSpPr>
          <p:cNvPr id="3" name="スライド番号プレースホルダー 2"/>
          <p:cNvSpPr>
            <a:spLocks noGrp="1"/>
          </p:cNvSpPr>
          <p:nvPr>
            <p:ph type="sldNum" sz="quarter" idx="12"/>
          </p:nvPr>
        </p:nvSpPr>
        <p:spPr/>
        <p:txBody>
          <a:bodyPr/>
          <a:lstStyle/>
          <a:p>
            <a:fld id="{90F73807-5E11-46F9-822D-FDB1C42D9F73}" type="slidenum">
              <a:rPr kumimoji="1" lang="ja-JP" altLang="en-US" smtClean="0"/>
              <a:t>18</a:t>
            </a:fld>
            <a:endParaRPr kumimoji="1" lang="ja-JP" altLang="en-US"/>
          </a:p>
        </p:txBody>
      </p:sp>
      <p:sp>
        <p:nvSpPr>
          <p:cNvPr id="6" name="テキスト ボックス 5"/>
          <p:cNvSpPr txBox="1"/>
          <p:nvPr/>
        </p:nvSpPr>
        <p:spPr>
          <a:xfrm>
            <a:off x="620125" y="4202466"/>
            <a:ext cx="1620957" cy="523220"/>
          </a:xfrm>
          <a:prstGeom prst="rect">
            <a:avLst/>
          </a:prstGeom>
          <a:ln>
            <a:solidFill>
              <a:schemeClr val="accent2"/>
            </a:solidFill>
          </a:ln>
        </p:spPr>
        <p:style>
          <a:lnRef idx="3">
            <a:schemeClr val="lt1"/>
          </a:lnRef>
          <a:fillRef idx="1">
            <a:schemeClr val="accent2"/>
          </a:fillRef>
          <a:effectRef idx="1">
            <a:schemeClr val="accent2"/>
          </a:effectRef>
          <a:fontRef idx="minor">
            <a:schemeClr val="lt1"/>
          </a:fontRef>
        </p:style>
        <p:txBody>
          <a:bodyPr wrap="none" rtlCol="0">
            <a:spAutoFit/>
          </a:bodyPr>
          <a:lstStyle/>
          <a:p>
            <a:r>
              <a:rPr lang="ja-JP" altLang="en-US" sz="2800" dirty="0"/>
              <a:t>評価内容</a:t>
            </a:r>
            <a:endParaRPr kumimoji="1" lang="ja-JP" altLang="en-US" sz="2800" dirty="0"/>
          </a:p>
        </p:txBody>
      </p:sp>
      <p:sp>
        <p:nvSpPr>
          <p:cNvPr id="7" name="テキスト ボックス 6"/>
          <p:cNvSpPr txBox="1"/>
          <p:nvPr/>
        </p:nvSpPr>
        <p:spPr>
          <a:xfrm>
            <a:off x="620125" y="4751565"/>
            <a:ext cx="5056192" cy="1384995"/>
          </a:xfrm>
          <a:prstGeom prst="rect">
            <a:avLst/>
          </a:prstGeom>
          <a:solidFill>
            <a:schemeClr val="accent1">
              <a:lumMod val="20000"/>
              <a:lumOff val="80000"/>
            </a:schemeClr>
          </a:solidFill>
        </p:spPr>
        <p:style>
          <a:lnRef idx="1">
            <a:schemeClr val="accent2"/>
          </a:lnRef>
          <a:fillRef idx="2">
            <a:schemeClr val="accent2"/>
          </a:fillRef>
          <a:effectRef idx="1">
            <a:schemeClr val="accent2"/>
          </a:effectRef>
          <a:fontRef idx="minor">
            <a:schemeClr val="dk1"/>
          </a:fontRef>
        </p:style>
        <p:txBody>
          <a:bodyPr wrap="none" rtlCol="0">
            <a:spAutoFit/>
          </a:bodyPr>
          <a:lstStyle/>
          <a:p>
            <a:pPr marL="342900" indent="-342900">
              <a:buFont typeface="Arial" panose="020B0604020202020204" pitchFamily="34" charset="0"/>
              <a:buChar char="•"/>
            </a:pPr>
            <a:r>
              <a:rPr kumimoji="1" lang="ja-JP" altLang="en-US" sz="2800" dirty="0"/>
              <a:t>実際に使いたいと思うか？</a:t>
            </a:r>
            <a:endParaRPr kumimoji="1" lang="en-US" altLang="ja-JP" sz="2800" dirty="0"/>
          </a:p>
          <a:p>
            <a:pPr marL="342900" indent="-342900">
              <a:buFont typeface="Arial" panose="020B0604020202020204" pitchFamily="34" charset="0"/>
              <a:buChar char="•"/>
            </a:pPr>
            <a:r>
              <a:rPr lang="ja-JP" altLang="en-US" sz="2800" dirty="0"/>
              <a:t>オプションは十分だと思うか？</a:t>
            </a:r>
            <a:endParaRPr lang="en-US" altLang="ja-JP" sz="2800" dirty="0"/>
          </a:p>
          <a:p>
            <a:pPr marL="342900" indent="-342900">
              <a:buFont typeface="Arial" panose="020B0604020202020204" pitchFamily="34" charset="0"/>
              <a:buChar char="•"/>
            </a:pPr>
            <a:r>
              <a:rPr lang="ja-JP" altLang="en-US" sz="2800" dirty="0"/>
              <a:t>コメント・改善案等</a:t>
            </a:r>
            <a:endParaRPr kumimoji="1" lang="ja-JP" altLang="en-US" sz="2800" dirty="0"/>
          </a:p>
        </p:txBody>
      </p:sp>
      <p:sp>
        <p:nvSpPr>
          <p:cNvPr id="8" name="テキスト ボックス 7"/>
          <p:cNvSpPr txBox="1"/>
          <p:nvPr/>
        </p:nvSpPr>
        <p:spPr>
          <a:xfrm>
            <a:off x="269133" y="1517231"/>
            <a:ext cx="7701147" cy="1446550"/>
          </a:xfrm>
          <a:prstGeom prst="rect">
            <a:avLst/>
          </a:prstGeom>
          <a:noFill/>
        </p:spPr>
        <p:txBody>
          <a:bodyPr wrap="none" rtlCol="0">
            <a:spAutoFit/>
          </a:bodyPr>
          <a:lstStyle/>
          <a:p>
            <a:r>
              <a:rPr lang="ja-JP" altLang="en-US" sz="3200" dirty="0"/>
              <a:t>第４３回　マジカルトイボックスイベント</a:t>
            </a:r>
            <a:endParaRPr lang="en-US" altLang="ja-JP" sz="3200" dirty="0"/>
          </a:p>
          <a:p>
            <a:pPr lvl="1"/>
            <a:r>
              <a:rPr lang="en-US" altLang="ja-JP" sz="2400" dirty="0"/>
              <a:t>2017.1.7</a:t>
            </a:r>
            <a:r>
              <a:rPr lang="ja-JP" altLang="en-US" sz="2400" dirty="0"/>
              <a:t>　国立オリンピック記念センター（東京）で開催</a:t>
            </a:r>
          </a:p>
          <a:p>
            <a:endParaRPr lang="en-US" altLang="ja-JP" sz="3200" dirty="0"/>
          </a:p>
        </p:txBody>
      </p:sp>
      <p:pic>
        <p:nvPicPr>
          <p:cNvPr id="1026" name="Picture 2" descr="C:\Users\goto\Downloads\2017-01-07 16.08.5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2160" y="3017031"/>
            <a:ext cx="2601801" cy="346906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898246" y="2916165"/>
            <a:ext cx="4499950" cy="830997"/>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ja-JP" altLang="en-US" sz="2400" dirty="0"/>
              <a:t>アンケート形式で開発したソフトを</a:t>
            </a:r>
            <a:endParaRPr kumimoji="1" lang="en-US" altLang="ja-JP" sz="2400" dirty="0"/>
          </a:p>
          <a:p>
            <a:r>
              <a:rPr kumimoji="1" lang="ja-JP" altLang="en-US" sz="2400" dirty="0"/>
              <a:t>評価してもらう</a:t>
            </a:r>
          </a:p>
        </p:txBody>
      </p:sp>
    </p:spTree>
    <p:extLst>
      <p:ext uri="{BB962C8B-B14F-4D97-AF65-F5344CB8AC3E}">
        <p14:creationId xmlns:p14="http://schemas.microsoft.com/office/powerpoint/2010/main" val="23492108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2616" y="188640"/>
            <a:ext cx="9515400" cy="990600"/>
          </a:xfrm>
        </p:spPr>
        <p:txBody>
          <a:bodyPr>
            <a:normAutofit/>
          </a:bodyPr>
          <a:lstStyle/>
          <a:p>
            <a:r>
              <a:rPr lang="en-US" altLang="ja-JP" dirty="0"/>
              <a:t>Evaluation of switch teaching software</a:t>
            </a:r>
            <a:endParaRPr kumimoji="1" lang="ja-JP" altLang="en-US" dirty="0"/>
          </a:p>
        </p:txBody>
      </p:sp>
      <p:sp>
        <p:nvSpPr>
          <p:cNvPr id="3" name="スライド番号プレースホルダー 2"/>
          <p:cNvSpPr>
            <a:spLocks noGrp="1"/>
          </p:cNvSpPr>
          <p:nvPr>
            <p:ph type="sldNum" sz="quarter" idx="12"/>
          </p:nvPr>
        </p:nvSpPr>
        <p:spPr/>
        <p:txBody>
          <a:bodyPr/>
          <a:lstStyle/>
          <a:p>
            <a:fld id="{90F73807-5E11-46F9-822D-FDB1C42D9F73}" type="slidenum">
              <a:rPr kumimoji="1" lang="ja-JP" altLang="en-US" smtClean="0"/>
              <a:t>19</a:t>
            </a:fld>
            <a:endParaRPr kumimoji="1" lang="ja-JP" altLang="en-US"/>
          </a:p>
        </p:txBody>
      </p:sp>
      <p:sp>
        <p:nvSpPr>
          <p:cNvPr id="6" name="テキスト ボックス 5"/>
          <p:cNvSpPr txBox="1"/>
          <p:nvPr/>
        </p:nvSpPr>
        <p:spPr>
          <a:xfrm>
            <a:off x="620125" y="4202466"/>
            <a:ext cx="3323346" cy="523220"/>
          </a:xfrm>
          <a:prstGeom prst="rect">
            <a:avLst/>
          </a:prstGeom>
          <a:ln>
            <a:solidFill>
              <a:schemeClr val="accent2"/>
            </a:solidFill>
          </a:ln>
        </p:spPr>
        <p:style>
          <a:lnRef idx="3">
            <a:schemeClr val="lt1"/>
          </a:lnRef>
          <a:fillRef idx="1">
            <a:schemeClr val="accent2"/>
          </a:fillRef>
          <a:effectRef idx="1">
            <a:schemeClr val="accent2"/>
          </a:effectRef>
          <a:fontRef idx="minor">
            <a:schemeClr val="lt1"/>
          </a:fontRef>
        </p:style>
        <p:txBody>
          <a:bodyPr wrap="none" rtlCol="0">
            <a:spAutoFit/>
          </a:bodyPr>
          <a:lstStyle/>
          <a:p>
            <a:r>
              <a:rPr lang="en-US" altLang="ja-JP" sz="2800" dirty="0"/>
              <a:t>Evaluation contents</a:t>
            </a:r>
            <a:endParaRPr kumimoji="1" lang="ja-JP" altLang="en-US" sz="2800" dirty="0"/>
          </a:p>
        </p:txBody>
      </p:sp>
      <p:sp>
        <p:nvSpPr>
          <p:cNvPr id="7" name="テキスト ボックス 6"/>
          <p:cNvSpPr txBox="1"/>
          <p:nvPr/>
        </p:nvSpPr>
        <p:spPr>
          <a:xfrm>
            <a:off x="73507" y="4751565"/>
            <a:ext cx="6070893" cy="1384995"/>
          </a:xfrm>
          <a:prstGeom prst="rect">
            <a:avLst/>
          </a:prstGeom>
          <a:solidFill>
            <a:schemeClr val="accent1">
              <a:lumMod val="20000"/>
              <a:lumOff val="80000"/>
            </a:schemeClr>
          </a:solidFill>
        </p:spPr>
        <p:style>
          <a:lnRef idx="1">
            <a:schemeClr val="accent2"/>
          </a:lnRef>
          <a:fillRef idx="2">
            <a:schemeClr val="accent2"/>
          </a:fillRef>
          <a:effectRef idx="1">
            <a:schemeClr val="accent2"/>
          </a:effectRef>
          <a:fontRef idx="minor">
            <a:schemeClr val="dk1"/>
          </a:fontRef>
        </p:style>
        <p:txBody>
          <a:bodyPr wrap="none" rtlCol="0">
            <a:spAutoFit/>
          </a:bodyPr>
          <a:lstStyle/>
          <a:p>
            <a:pPr marL="342900" indent="-342900">
              <a:buFont typeface="Arial" panose="020B0604020202020204" pitchFamily="34" charset="0"/>
              <a:buChar char="•"/>
            </a:pPr>
            <a:r>
              <a:rPr lang="en-US" altLang="ja-JP" sz="2800" dirty="0"/>
              <a:t>Do you really want to use it?</a:t>
            </a:r>
          </a:p>
          <a:p>
            <a:pPr marL="342900" indent="-342900">
              <a:buFont typeface="Arial" panose="020B0604020202020204" pitchFamily="34" charset="0"/>
              <a:buChar char="•"/>
            </a:pPr>
            <a:r>
              <a:rPr lang="en-US" altLang="ja-JP" sz="2800" dirty="0"/>
              <a:t>Do you think the option is enough?</a:t>
            </a:r>
          </a:p>
          <a:p>
            <a:pPr marL="342900" indent="-342900">
              <a:buFont typeface="Arial" panose="020B0604020202020204" pitchFamily="34" charset="0"/>
              <a:buChar char="•"/>
            </a:pPr>
            <a:r>
              <a:rPr lang="en-US" altLang="ja-JP" sz="2800" dirty="0"/>
              <a:t>Comment · Improvement plan </a:t>
            </a:r>
            <a:r>
              <a:rPr lang="en-US" altLang="ja-JP" sz="2800" dirty="0" err="1"/>
              <a:t>etc</a:t>
            </a:r>
            <a:endParaRPr kumimoji="1" lang="ja-JP" altLang="en-US" sz="2800" dirty="0"/>
          </a:p>
        </p:txBody>
      </p:sp>
      <p:sp>
        <p:nvSpPr>
          <p:cNvPr id="8" name="テキスト ボックス 7"/>
          <p:cNvSpPr txBox="1"/>
          <p:nvPr/>
        </p:nvSpPr>
        <p:spPr>
          <a:xfrm>
            <a:off x="269133" y="1517231"/>
            <a:ext cx="11684032" cy="1077218"/>
          </a:xfrm>
          <a:prstGeom prst="rect">
            <a:avLst/>
          </a:prstGeom>
          <a:noFill/>
        </p:spPr>
        <p:txBody>
          <a:bodyPr wrap="none" rtlCol="0">
            <a:spAutoFit/>
          </a:bodyPr>
          <a:lstStyle/>
          <a:p>
            <a:r>
              <a:rPr lang="en-US" altLang="ja-JP" sz="3200" dirty="0"/>
              <a:t>The 43rd Magical Toy Box Event</a:t>
            </a:r>
          </a:p>
          <a:p>
            <a:r>
              <a:rPr lang="en-US" altLang="ja-JP" sz="3200" dirty="0"/>
              <a:t>2017.1.7 Held at the National Olympic Memorial Center (Tokyo)</a:t>
            </a:r>
          </a:p>
        </p:txBody>
      </p:sp>
      <p:pic>
        <p:nvPicPr>
          <p:cNvPr id="1026" name="Picture 2" descr="C:\Users\goto\Downloads\2017-01-07 16.08.56.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2160" y="3017031"/>
            <a:ext cx="2601801" cy="346906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141642" y="2916165"/>
            <a:ext cx="5870518" cy="830997"/>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ja-JP" sz="2400" dirty="0"/>
              <a:t>Software developed in questionnaire form</a:t>
            </a:r>
          </a:p>
          <a:p>
            <a:r>
              <a:rPr lang="en-US" altLang="ja-JP" sz="2400" dirty="0"/>
              <a:t>To be evaluated</a:t>
            </a:r>
            <a:endParaRPr kumimoji="1" lang="ja-JP" altLang="en-US" sz="2400" dirty="0"/>
          </a:p>
        </p:txBody>
      </p:sp>
    </p:spTree>
    <p:extLst>
      <p:ext uri="{BB962C8B-B14F-4D97-AF65-F5344CB8AC3E}">
        <p14:creationId xmlns:p14="http://schemas.microsoft.com/office/powerpoint/2010/main" val="3565475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46856" y="188640"/>
            <a:ext cx="8229600" cy="990600"/>
          </a:xfrm>
        </p:spPr>
        <p:txBody>
          <a:bodyPr>
            <a:normAutofit/>
          </a:bodyPr>
          <a:lstStyle/>
          <a:p>
            <a:r>
              <a:rPr kumimoji="1" lang="ja-JP" altLang="en-US" sz="4400" dirty="0">
                <a:solidFill>
                  <a:schemeClr val="tx1"/>
                </a:solidFill>
              </a:rPr>
              <a:t>研究背景 </a:t>
            </a:r>
            <a:r>
              <a:rPr lang="en-US" altLang="ja-JP" dirty="0"/>
              <a:t>	Research background</a:t>
            </a:r>
            <a:endParaRPr kumimoji="1" lang="ja-JP" altLang="en-US" sz="4400" dirty="0">
              <a:solidFill>
                <a:schemeClr val="tx1"/>
              </a:solidFill>
            </a:endParaRPr>
          </a:p>
        </p:txBody>
      </p:sp>
      <p:sp>
        <p:nvSpPr>
          <p:cNvPr id="4" name="テキスト ボックス 3"/>
          <p:cNvSpPr txBox="1"/>
          <p:nvPr/>
        </p:nvSpPr>
        <p:spPr>
          <a:xfrm>
            <a:off x="264761" y="1558533"/>
            <a:ext cx="10483960" cy="584775"/>
          </a:xfrm>
          <a:prstGeom prst="rect">
            <a:avLst/>
          </a:prstGeom>
          <a:solidFill>
            <a:schemeClr val="bg2"/>
          </a:solidFill>
          <a:ln>
            <a:solidFill>
              <a:schemeClr val="bg2"/>
            </a:solidFill>
          </a:ln>
        </p:spPr>
        <p:txBody>
          <a:bodyPr wrap="none" rtlCol="0">
            <a:spAutoFit/>
          </a:bodyPr>
          <a:lstStyle/>
          <a:p>
            <a:r>
              <a:rPr kumimoji="1" lang="ja-JP" altLang="en-US" sz="3200" dirty="0"/>
              <a:t>重度肢体不自由児 </a:t>
            </a:r>
            <a:r>
              <a:rPr lang="en-US" altLang="ja-JP" sz="3200" dirty="0"/>
              <a:t>Severely physically handicapped child</a:t>
            </a:r>
            <a:endParaRPr kumimoji="1" lang="ja-JP" altLang="en-US" sz="3200" dirty="0"/>
          </a:p>
        </p:txBody>
      </p:sp>
      <p:sp>
        <p:nvSpPr>
          <p:cNvPr id="5" name="テキスト ボックス 4"/>
          <p:cNvSpPr txBox="1"/>
          <p:nvPr/>
        </p:nvSpPr>
        <p:spPr>
          <a:xfrm>
            <a:off x="74595" y="2204864"/>
            <a:ext cx="9006516" cy="954107"/>
          </a:xfrm>
          <a:prstGeom prst="rect">
            <a:avLst/>
          </a:prstGeom>
          <a:noFill/>
        </p:spPr>
        <p:txBody>
          <a:bodyPr wrap="square" rtlCol="0">
            <a:spAutoFit/>
          </a:bodyPr>
          <a:lstStyle/>
          <a:p>
            <a:pPr marL="457200" indent="-457200">
              <a:buFont typeface="Arial" panose="020B0604020202020204" pitchFamily="34" charset="0"/>
              <a:buChar char="•"/>
            </a:pPr>
            <a:r>
              <a:rPr lang="ja-JP" altLang="en-US" sz="2800" dirty="0">
                <a:latin typeface="Segoe UI" panose="020B0502040204020203" pitchFamily="34" charset="0"/>
                <a:cs typeface="Segoe UI" panose="020B0502040204020203" pitchFamily="34" charset="0"/>
              </a:rPr>
              <a:t>四肢や体幹に麻痺や重度な機能障害を持っている児童</a:t>
            </a:r>
            <a:endParaRPr lang="en-US" altLang="ja-JP" sz="2800" dirty="0">
              <a:latin typeface="Segoe UI" panose="020B0502040204020203" pitchFamily="34" charset="0"/>
              <a:ea typeface="Segoe UI" panose="020B0502040204020203" pitchFamily="34" charset="0"/>
              <a:cs typeface="Segoe UI" panose="020B0502040204020203" pitchFamily="34" charset="0"/>
            </a:endParaRPr>
          </a:p>
          <a:p>
            <a:pPr marL="457200" indent="-457200">
              <a:buClr>
                <a:schemeClr val="tx1"/>
              </a:buClr>
              <a:buFont typeface="Arial" panose="020B0604020202020204" pitchFamily="34" charset="0"/>
              <a:buChar char="•"/>
            </a:pPr>
            <a:r>
              <a:rPr lang="ja-JP" altLang="en-US" sz="2800" dirty="0">
                <a:latin typeface="Segoe UI" panose="020B0502040204020203" pitchFamily="34" charset="0"/>
                <a:cs typeface="Segoe UI" panose="020B0502040204020203" pitchFamily="34" charset="0"/>
              </a:rPr>
              <a:t>学習活動やコミュニケーション活動に困難が生じる</a:t>
            </a:r>
            <a:endParaRPr lang="en-US" altLang="ja-JP" sz="3200" dirty="0">
              <a:latin typeface="Segoe UI" panose="020B0502040204020203" pitchFamily="34" charset="0"/>
              <a:ea typeface="Segoe UI" panose="020B0502040204020203" pitchFamily="34" charset="0"/>
              <a:cs typeface="Segoe UI" panose="020B0502040204020203" pitchFamily="34" charset="0"/>
            </a:endParaRPr>
          </a:p>
        </p:txBody>
      </p:sp>
      <p:sp>
        <p:nvSpPr>
          <p:cNvPr id="3" name="スライド番号プレースホルダー 2"/>
          <p:cNvSpPr>
            <a:spLocks noGrp="1"/>
          </p:cNvSpPr>
          <p:nvPr>
            <p:ph type="sldNum" sz="quarter" idx="12"/>
          </p:nvPr>
        </p:nvSpPr>
        <p:spPr/>
        <p:txBody>
          <a:bodyPr/>
          <a:lstStyle/>
          <a:p>
            <a:fld id="{90F73807-5E11-46F9-822D-FDB1C42D9F73}" type="slidenum">
              <a:rPr kumimoji="1" lang="ja-JP" altLang="en-US" smtClean="0"/>
              <a:t>2</a:t>
            </a:fld>
            <a:endParaRPr kumimoji="1" lang="ja-JP" altLang="en-US"/>
          </a:p>
        </p:txBody>
      </p:sp>
      <p:sp>
        <p:nvSpPr>
          <p:cNvPr id="6" name="テキスト ボックス 5"/>
          <p:cNvSpPr txBox="1"/>
          <p:nvPr/>
        </p:nvSpPr>
        <p:spPr>
          <a:xfrm>
            <a:off x="264761" y="3356992"/>
            <a:ext cx="3315331" cy="584775"/>
          </a:xfrm>
          <a:prstGeom prst="rect">
            <a:avLst/>
          </a:prstGeom>
          <a:solidFill>
            <a:schemeClr val="bg2"/>
          </a:solidFill>
          <a:ln>
            <a:solidFill>
              <a:schemeClr val="bg2"/>
            </a:solidFill>
          </a:ln>
        </p:spPr>
        <p:txBody>
          <a:bodyPr wrap="none" rtlCol="0">
            <a:spAutoFit/>
          </a:bodyPr>
          <a:lstStyle/>
          <a:p>
            <a:r>
              <a:rPr kumimoji="1" lang="ja-JP" altLang="en-US" sz="3200" dirty="0"/>
              <a:t>スイッチ教材ソフト</a:t>
            </a:r>
          </a:p>
        </p:txBody>
      </p:sp>
      <p:sp>
        <p:nvSpPr>
          <p:cNvPr id="7" name="テキスト ボックス 6"/>
          <p:cNvSpPr txBox="1"/>
          <p:nvPr/>
        </p:nvSpPr>
        <p:spPr>
          <a:xfrm>
            <a:off x="59154" y="3933056"/>
            <a:ext cx="8185254" cy="954107"/>
          </a:xfrm>
          <a:prstGeom prst="rect">
            <a:avLst/>
          </a:prstGeom>
          <a:noFill/>
        </p:spPr>
        <p:txBody>
          <a:bodyPr wrap="none" rtlCol="0">
            <a:spAutoFit/>
          </a:bodyPr>
          <a:lstStyle/>
          <a:p>
            <a:pPr marL="457200" indent="-457200">
              <a:buFont typeface="Arial" panose="020B0604020202020204" pitchFamily="34" charset="0"/>
              <a:buChar char="•"/>
            </a:pPr>
            <a:r>
              <a:rPr kumimoji="1" lang="ja-JP" altLang="en-US" sz="2800" dirty="0"/>
              <a:t>少数のスイッチを操作して利用する学習コンテンツ</a:t>
            </a:r>
            <a:endParaRPr kumimoji="1" lang="en-US" altLang="ja-JP" sz="2800" dirty="0"/>
          </a:p>
          <a:p>
            <a:pPr marL="457200" indent="-457200">
              <a:buFont typeface="Arial" panose="020B0604020202020204" pitchFamily="34" charset="0"/>
              <a:buChar char="•"/>
            </a:pPr>
            <a:r>
              <a:rPr kumimoji="1" lang="ja-JP" altLang="en-US" sz="2800" dirty="0"/>
              <a:t>学習者に合わせた操作可能なスイッチを選択</a:t>
            </a:r>
            <a:endParaRPr lang="en-US" altLang="ja-JP" sz="2800" dirty="0">
              <a:solidFill>
                <a:srgbClr val="FF0000"/>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2898" y="5023408"/>
            <a:ext cx="4849909" cy="1675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797401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アンケート結果</a:t>
            </a:r>
          </a:p>
        </p:txBody>
      </p:sp>
      <p:sp>
        <p:nvSpPr>
          <p:cNvPr id="3" name="スライド番号プレースホルダー 2"/>
          <p:cNvSpPr>
            <a:spLocks noGrp="1"/>
          </p:cNvSpPr>
          <p:nvPr>
            <p:ph type="sldNum" sz="quarter" idx="12"/>
          </p:nvPr>
        </p:nvSpPr>
        <p:spPr/>
        <p:txBody>
          <a:bodyPr/>
          <a:lstStyle/>
          <a:p>
            <a:fld id="{90F73807-5E11-46F9-822D-FDB1C42D9F73}" type="slidenum">
              <a:rPr kumimoji="1" lang="ja-JP" altLang="en-US" smtClean="0"/>
              <a:t>20</a:t>
            </a:fld>
            <a:endParaRPr kumimoji="1" lang="ja-JP" altLang="en-US"/>
          </a:p>
        </p:txBody>
      </p:sp>
      <p:graphicFrame>
        <p:nvGraphicFramePr>
          <p:cNvPr id="4" name="表 3"/>
          <p:cNvGraphicFramePr>
            <a:graphicFrameLocks noGrp="1"/>
          </p:cNvGraphicFramePr>
          <p:nvPr>
            <p:extLst>
              <p:ext uri="{D42A27DB-BD31-4B8C-83A1-F6EECF244321}">
                <p14:modId xmlns:p14="http://schemas.microsoft.com/office/powerpoint/2010/main" val="813951239"/>
              </p:ext>
            </p:extLst>
          </p:nvPr>
        </p:nvGraphicFramePr>
        <p:xfrm>
          <a:off x="854587" y="2044663"/>
          <a:ext cx="7434826" cy="3960442"/>
        </p:xfrm>
        <a:graphic>
          <a:graphicData uri="http://schemas.openxmlformats.org/drawingml/2006/table">
            <a:tbl>
              <a:tblPr firstRow="1" firstCol="1" bandRow="1">
                <a:tableStyleId>{5940675A-B579-460E-94D1-54222C63F5DA}</a:tableStyleId>
              </a:tblPr>
              <a:tblGrid>
                <a:gridCol w="2758684">
                  <a:extLst>
                    <a:ext uri="{9D8B030D-6E8A-4147-A177-3AD203B41FA5}">
                      <a16:colId xmlns:a16="http://schemas.microsoft.com/office/drawing/2014/main" val="20000"/>
                    </a:ext>
                  </a:extLst>
                </a:gridCol>
                <a:gridCol w="1287245">
                  <a:extLst>
                    <a:ext uri="{9D8B030D-6E8A-4147-A177-3AD203B41FA5}">
                      <a16:colId xmlns:a16="http://schemas.microsoft.com/office/drawing/2014/main" val="20001"/>
                    </a:ext>
                  </a:extLst>
                </a:gridCol>
                <a:gridCol w="1480421">
                  <a:extLst>
                    <a:ext uri="{9D8B030D-6E8A-4147-A177-3AD203B41FA5}">
                      <a16:colId xmlns:a16="http://schemas.microsoft.com/office/drawing/2014/main" val="20002"/>
                    </a:ext>
                  </a:extLst>
                </a:gridCol>
                <a:gridCol w="1908476">
                  <a:extLst>
                    <a:ext uri="{9D8B030D-6E8A-4147-A177-3AD203B41FA5}">
                      <a16:colId xmlns:a16="http://schemas.microsoft.com/office/drawing/2014/main" val="20003"/>
                    </a:ext>
                  </a:extLst>
                </a:gridCol>
              </a:tblGrid>
              <a:tr h="440349">
                <a:tc>
                  <a:txBody>
                    <a:bodyPr/>
                    <a:lstStyle/>
                    <a:p>
                      <a:pPr marL="64770" indent="63500" algn="ctr">
                        <a:lnSpc>
                          <a:spcPts val="1500"/>
                        </a:lnSpc>
                        <a:spcAft>
                          <a:spcPts val="0"/>
                        </a:spcAft>
                      </a:pPr>
                      <a:r>
                        <a:rPr lang="en-US" sz="1800" kern="100" dirty="0">
                          <a:effectLst/>
                        </a:rPr>
                        <a:t> </a:t>
                      </a:r>
                      <a:endParaRPr lang="ja-JP" sz="1800" kern="100" dirty="0">
                        <a:effectLst/>
                        <a:latin typeface="Century"/>
                        <a:ea typeface="ＭＳ 明朝"/>
                        <a:cs typeface="Times New Roman"/>
                      </a:endParaRPr>
                    </a:p>
                  </a:txBody>
                  <a:tcPr marL="68580" marR="68580" marT="108000" marB="0" anchor="ctr"/>
                </a:tc>
                <a:tc>
                  <a:txBody>
                    <a:bodyPr/>
                    <a:lstStyle/>
                    <a:p>
                      <a:pPr marL="64770" indent="63500" algn="ctr">
                        <a:lnSpc>
                          <a:spcPts val="1500"/>
                        </a:lnSpc>
                        <a:spcAft>
                          <a:spcPts val="0"/>
                        </a:spcAft>
                      </a:pPr>
                      <a:r>
                        <a:rPr lang="ja-JP" sz="1800" kern="100" dirty="0">
                          <a:effectLst/>
                        </a:rPr>
                        <a:t>思う</a:t>
                      </a:r>
                      <a:endParaRPr lang="ja-JP" sz="1800" kern="100" dirty="0">
                        <a:effectLst/>
                        <a:latin typeface="Century"/>
                        <a:ea typeface="ＭＳ 明朝"/>
                        <a:cs typeface="Times New Roman"/>
                      </a:endParaRPr>
                    </a:p>
                  </a:txBody>
                  <a:tcPr marL="68580" marR="68580" marT="108000" marB="0" anchor="ctr">
                    <a:solidFill>
                      <a:srgbClr val="FFC000"/>
                    </a:solidFill>
                  </a:tcPr>
                </a:tc>
                <a:tc>
                  <a:txBody>
                    <a:bodyPr/>
                    <a:lstStyle/>
                    <a:p>
                      <a:pPr marL="64770" indent="63500" algn="ctr">
                        <a:lnSpc>
                          <a:spcPts val="1500"/>
                        </a:lnSpc>
                        <a:spcAft>
                          <a:spcPts val="0"/>
                        </a:spcAft>
                      </a:pPr>
                      <a:r>
                        <a:rPr lang="ja-JP" sz="1800" kern="100" dirty="0">
                          <a:effectLst/>
                        </a:rPr>
                        <a:t>思わない</a:t>
                      </a:r>
                      <a:endParaRPr lang="ja-JP" sz="1800" kern="100" dirty="0">
                        <a:effectLst/>
                        <a:latin typeface="Century"/>
                        <a:ea typeface="ＭＳ 明朝"/>
                        <a:cs typeface="Times New Roman"/>
                      </a:endParaRPr>
                    </a:p>
                  </a:txBody>
                  <a:tcPr marL="68580" marR="68580" marT="108000" marB="0" anchor="ctr"/>
                </a:tc>
                <a:tc>
                  <a:txBody>
                    <a:bodyPr/>
                    <a:lstStyle/>
                    <a:p>
                      <a:pPr marL="64770" indent="63500" algn="ctr">
                        <a:lnSpc>
                          <a:spcPts val="1500"/>
                        </a:lnSpc>
                        <a:spcAft>
                          <a:spcPts val="0"/>
                        </a:spcAft>
                      </a:pPr>
                      <a:r>
                        <a:rPr lang="ja-JP" sz="1800" kern="100" dirty="0">
                          <a:effectLst/>
                        </a:rPr>
                        <a:t>わからない</a:t>
                      </a:r>
                      <a:endParaRPr lang="ja-JP" sz="1800" kern="100" dirty="0">
                        <a:effectLst/>
                        <a:latin typeface="Century"/>
                        <a:ea typeface="ＭＳ 明朝"/>
                        <a:cs typeface="Times New Roman"/>
                      </a:endParaRPr>
                    </a:p>
                  </a:txBody>
                  <a:tcPr marL="68580" marR="68580" marT="108000" marB="0" anchor="ctr"/>
                </a:tc>
                <a:extLst>
                  <a:ext uri="{0D108BD9-81ED-4DB2-BD59-A6C34878D82A}">
                    <a16:rowId xmlns:a16="http://schemas.microsoft.com/office/drawing/2014/main" val="10000"/>
                  </a:ext>
                </a:extLst>
              </a:tr>
              <a:tr h="371980">
                <a:tc gridSpan="4">
                  <a:txBody>
                    <a:bodyPr/>
                    <a:lstStyle/>
                    <a:p>
                      <a:pPr marL="64770" indent="63500" algn="ctr">
                        <a:lnSpc>
                          <a:spcPts val="1500"/>
                        </a:lnSpc>
                        <a:spcAft>
                          <a:spcPts val="0"/>
                        </a:spcAft>
                      </a:pPr>
                      <a:r>
                        <a:rPr lang="ja-JP" sz="2000" kern="100" dirty="0">
                          <a:effectLst/>
                        </a:rPr>
                        <a:t>きゅうりとカッパ</a:t>
                      </a:r>
                      <a:endParaRPr lang="ja-JP" sz="2000" kern="100" dirty="0">
                        <a:effectLst/>
                        <a:latin typeface="Century"/>
                        <a:ea typeface="ＭＳ 明朝"/>
                        <a:cs typeface="Times New Roman"/>
                      </a:endParaRPr>
                    </a:p>
                  </a:txBody>
                  <a:tcPr marL="68580" marR="68580" marT="108000" marB="0" anchor="ctr">
                    <a:solidFill>
                      <a:schemeClr val="accent1">
                        <a:lumMod val="20000"/>
                        <a:lumOff val="80000"/>
                      </a:schemeClr>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10001"/>
                  </a:ext>
                </a:extLst>
              </a:tr>
              <a:tr h="379088">
                <a:tc>
                  <a:txBody>
                    <a:bodyPr/>
                    <a:lstStyle/>
                    <a:p>
                      <a:pPr marL="64770" indent="63500" algn="ctr">
                        <a:lnSpc>
                          <a:spcPts val="1500"/>
                        </a:lnSpc>
                        <a:spcAft>
                          <a:spcPts val="0"/>
                        </a:spcAft>
                      </a:pPr>
                      <a:r>
                        <a:rPr lang="ja-JP" altLang="en-US" sz="1800" kern="100" dirty="0">
                          <a:effectLst/>
                        </a:rPr>
                        <a:t>実際に</a:t>
                      </a:r>
                      <a:r>
                        <a:rPr lang="ja-JP" sz="1800" kern="100" dirty="0">
                          <a:effectLst/>
                        </a:rPr>
                        <a:t>使いたい</a:t>
                      </a:r>
                      <a:r>
                        <a:rPr lang="en-US" sz="1800" kern="100" dirty="0">
                          <a:effectLst/>
                        </a:rPr>
                        <a:t>?</a:t>
                      </a:r>
                      <a:endParaRPr lang="ja-JP" sz="1800" kern="100" dirty="0">
                        <a:effectLst/>
                        <a:latin typeface="Century"/>
                        <a:ea typeface="ＭＳ 明朝"/>
                        <a:cs typeface="Times New Roman"/>
                      </a:endParaRPr>
                    </a:p>
                  </a:txBody>
                  <a:tcPr marL="68580" marR="68580" marT="108000" marB="0" anchor="ctr"/>
                </a:tc>
                <a:tc>
                  <a:txBody>
                    <a:bodyPr/>
                    <a:lstStyle/>
                    <a:p>
                      <a:pPr marL="64770" indent="63500" algn="ctr">
                        <a:lnSpc>
                          <a:spcPts val="1500"/>
                        </a:lnSpc>
                        <a:spcAft>
                          <a:spcPts val="0"/>
                        </a:spcAft>
                      </a:pPr>
                      <a:r>
                        <a:rPr lang="en-US" sz="2000" kern="100" dirty="0">
                          <a:effectLst/>
                        </a:rPr>
                        <a:t>7</a:t>
                      </a:r>
                      <a:endParaRPr lang="ja-JP" sz="2000" kern="100" dirty="0">
                        <a:effectLst/>
                        <a:latin typeface="Century"/>
                        <a:ea typeface="ＭＳ 明朝"/>
                        <a:cs typeface="Times New Roman"/>
                      </a:endParaRPr>
                    </a:p>
                  </a:txBody>
                  <a:tcPr marL="68580" marR="68580" marT="108000" marB="0" anchor="ctr">
                    <a:solidFill>
                      <a:srgbClr val="FFC000"/>
                    </a:solidFill>
                  </a:tcPr>
                </a:tc>
                <a:tc>
                  <a:txBody>
                    <a:bodyPr/>
                    <a:lstStyle/>
                    <a:p>
                      <a:pPr marL="64770" indent="63500" algn="ctr">
                        <a:lnSpc>
                          <a:spcPts val="1500"/>
                        </a:lnSpc>
                        <a:spcAft>
                          <a:spcPts val="0"/>
                        </a:spcAft>
                      </a:pPr>
                      <a:r>
                        <a:rPr lang="en-US" sz="2000" kern="100" dirty="0">
                          <a:effectLst/>
                        </a:rPr>
                        <a:t>0</a:t>
                      </a:r>
                      <a:endParaRPr lang="ja-JP" sz="2000" kern="100" dirty="0">
                        <a:effectLst/>
                        <a:latin typeface="Century"/>
                        <a:ea typeface="ＭＳ 明朝"/>
                        <a:cs typeface="Times New Roman"/>
                      </a:endParaRPr>
                    </a:p>
                  </a:txBody>
                  <a:tcPr marL="68580" marR="68580" marT="108000" marB="0" anchor="ctr"/>
                </a:tc>
                <a:tc>
                  <a:txBody>
                    <a:bodyPr/>
                    <a:lstStyle/>
                    <a:p>
                      <a:pPr marL="64770" indent="63500" algn="ctr">
                        <a:lnSpc>
                          <a:spcPts val="1500"/>
                        </a:lnSpc>
                        <a:spcAft>
                          <a:spcPts val="0"/>
                        </a:spcAft>
                      </a:pPr>
                      <a:r>
                        <a:rPr lang="en-US" sz="2000" kern="100" dirty="0">
                          <a:effectLst/>
                        </a:rPr>
                        <a:t>1</a:t>
                      </a:r>
                      <a:endParaRPr lang="ja-JP" sz="2000" kern="100" dirty="0">
                        <a:effectLst/>
                        <a:latin typeface="Century"/>
                        <a:ea typeface="ＭＳ 明朝"/>
                        <a:cs typeface="Times New Roman"/>
                      </a:endParaRPr>
                    </a:p>
                  </a:txBody>
                  <a:tcPr marL="68580" marR="68580" marT="108000" marB="0" anchor="ctr"/>
                </a:tc>
                <a:extLst>
                  <a:ext uri="{0D108BD9-81ED-4DB2-BD59-A6C34878D82A}">
                    <a16:rowId xmlns:a16="http://schemas.microsoft.com/office/drawing/2014/main" val="10002"/>
                  </a:ext>
                </a:extLst>
              </a:tr>
              <a:tr h="440349">
                <a:tc>
                  <a:txBody>
                    <a:bodyPr/>
                    <a:lstStyle/>
                    <a:p>
                      <a:pPr marL="64770" indent="63500" algn="ctr">
                        <a:lnSpc>
                          <a:spcPts val="1500"/>
                        </a:lnSpc>
                        <a:spcAft>
                          <a:spcPts val="0"/>
                        </a:spcAft>
                      </a:pPr>
                      <a:r>
                        <a:rPr lang="ja-JP" sz="1800" kern="100" dirty="0">
                          <a:effectLst/>
                        </a:rPr>
                        <a:t>オプション十分？</a:t>
                      </a:r>
                      <a:endParaRPr lang="ja-JP" sz="1800" kern="100" dirty="0">
                        <a:effectLst/>
                        <a:latin typeface="Century"/>
                        <a:ea typeface="ＭＳ 明朝"/>
                        <a:cs typeface="Times New Roman"/>
                      </a:endParaRPr>
                    </a:p>
                  </a:txBody>
                  <a:tcPr marL="68580" marR="68580" marT="108000" marB="0" anchor="ctr"/>
                </a:tc>
                <a:tc>
                  <a:txBody>
                    <a:bodyPr/>
                    <a:lstStyle/>
                    <a:p>
                      <a:pPr marL="64770" indent="63500" algn="ctr">
                        <a:lnSpc>
                          <a:spcPts val="1500"/>
                        </a:lnSpc>
                        <a:spcAft>
                          <a:spcPts val="0"/>
                        </a:spcAft>
                      </a:pPr>
                      <a:r>
                        <a:rPr lang="en-US" sz="2000" kern="100" dirty="0">
                          <a:effectLst/>
                        </a:rPr>
                        <a:t>7</a:t>
                      </a:r>
                      <a:endParaRPr lang="ja-JP" sz="2000" kern="100" dirty="0">
                        <a:effectLst/>
                        <a:latin typeface="Century"/>
                        <a:ea typeface="ＭＳ 明朝"/>
                        <a:cs typeface="Times New Roman"/>
                      </a:endParaRPr>
                    </a:p>
                  </a:txBody>
                  <a:tcPr marL="68580" marR="68580" marT="108000" marB="0" anchor="ctr">
                    <a:solidFill>
                      <a:srgbClr val="FFC000"/>
                    </a:solidFill>
                  </a:tcPr>
                </a:tc>
                <a:tc>
                  <a:txBody>
                    <a:bodyPr/>
                    <a:lstStyle/>
                    <a:p>
                      <a:pPr marL="64770" indent="63500" algn="ctr">
                        <a:lnSpc>
                          <a:spcPts val="1500"/>
                        </a:lnSpc>
                        <a:spcAft>
                          <a:spcPts val="0"/>
                        </a:spcAft>
                      </a:pPr>
                      <a:r>
                        <a:rPr lang="en-US" sz="2000" kern="100" dirty="0">
                          <a:effectLst/>
                        </a:rPr>
                        <a:t>0</a:t>
                      </a:r>
                      <a:endParaRPr lang="ja-JP" sz="2000" kern="100" dirty="0">
                        <a:effectLst/>
                        <a:latin typeface="Century"/>
                        <a:ea typeface="ＭＳ 明朝"/>
                        <a:cs typeface="Times New Roman"/>
                      </a:endParaRPr>
                    </a:p>
                  </a:txBody>
                  <a:tcPr marL="68580" marR="68580" marT="108000" marB="0" anchor="ctr"/>
                </a:tc>
                <a:tc>
                  <a:txBody>
                    <a:bodyPr/>
                    <a:lstStyle/>
                    <a:p>
                      <a:pPr marL="64770" indent="63500" algn="ctr">
                        <a:lnSpc>
                          <a:spcPts val="1500"/>
                        </a:lnSpc>
                        <a:spcAft>
                          <a:spcPts val="0"/>
                        </a:spcAft>
                      </a:pPr>
                      <a:r>
                        <a:rPr lang="en-US" sz="2000" kern="100" dirty="0">
                          <a:effectLst/>
                        </a:rPr>
                        <a:t>1</a:t>
                      </a:r>
                      <a:endParaRPr lang="ja-JP" sz="2000" kern="100" dirty="0">
                        <a:effectLst/>
                        <a:latin typeface="Century"/>
                        <a:ea typeface="ＭＳ 明朝"/>
                        <a:cs typeface="Times New Roman"/>
                      </a:endParaRPr>
                    </a:p>
                  </a:txBody>
                  <a:tcPr marL="68580" marR="68580" marT="108000" marB="0" anchor="ctr"/>
                </a:tc>
                <a:extLst>
                  <a:ext uri="{0D108BD9-81ED-4DB2-BD59-A6C34878D82A}">
                    <a16:rowId xmlns:a16="http://schemas.microsoft.com/office/drawing/2014/main" val="10003"/>
                  </a:ext>
                </a:extLst>
              </a:tr>
              <a:tr h="410452">
                <a:tc gridSpan="4">
                  <a:txBody>
                    <a:bodyPr/>
                    <a:lstStyle/>
                    <a:p>
                      <a:pPr marL="64770" indent="63500" algn="ctr">
                        <a:lnSpc>
                          <a:spcPts val="1500"/>
                        </a:lnSpc>
                        <a:spcAft>
                          <a:spcPts val="0"/>
                        </a:spcAft>
                      </a:pPr>
                      <a:r>
                        <a:rPr lang="ja-JP" sz="2000" kern="100" dirty="0">
                          <a:effectLst/>
                        </a:rPr>
                        <a:t>熊とサッカー</a:t>
                      </a:r>
                      <a:endParaRPr lang="ja-JP" sz="2000" kern="100" dirty="0">
                        <a:effectLst/>
                        <a:latin typeface="Century"/>
                        <a:ea typeface="ＭＳ 明朝"/>
                        <a:cs typeface="Times New Roman"/>
                      </a:endParaRPr>
                    </a:p>
                  </a:txBody>
                  <a:tcPr marL="68580" marR="68580" marT="108000" marB="0" anchor="ctr">
                    <a:solidFill>
                      <a:schemeClr val="accent1">
                        <a:lumMod val="20000"/>
                        <a:lumOff val="80000"/>
                      </a:schemeClr>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10004"/>
                  </a:ext>
                </a:extLst>
              </a:tr>
              <a:tr h="325501">
                <a:tc>
                  <a:txBody>
                    <a:bodyPr/>
                    <a:lstStyle/>
                    <a:p>
                      <a:pPr marL="64770" indent="63500" algn="ctr">
                        <a:lnSpc>
                          <a:spcPts val="1500"/>
                        </a:lnSpc>
                        <a:spcAft>
                          <a:spcPts val="0"/>
                        </a:spcAft>
                      </a:pPr>
                      <a:r>
                        <a:rPr lang="ja-JP" altLang="en-US" sz="1800" kern="100" dirty="0">
                          <a:effectLst/>
                        </a:rPr>
                        <a:t>実際に</a:t>
                      </a:r>
                      <a:r>
                        <a:rPr lang="ja-JP" sz="1800" kern="100" dirty="0">
                          <a:effectLst/>
                        </a:rPr>
                        <a:t>使いたい</a:t>
                      </a:r>
                      <a:r>
                        <a:rPr lang="en-US" sz="1800" kern="100" dirty="0">
                          <a:effectLst/>
                        </a:rPr>
                        <a:t>?</a:t>
                      </a:r>
                      <a:endParaRPr lang="ja-JP" sz="1800" kern="100" dirty="0">
                        <a:effectLst/>
                        <a:latin typeface="Century"/>
                        <a:ea typeface="ＭＳ 明朝"/>
                        <a:cs typeface="Times New Roman"/>
                      </a:endParaRPr>
                    </a:p>
                  </a:txBody>
                  <a:tcPr marL="68580" marR="68580" marT="108000" marB="0" anchor="ctr"/>
                </a:tc>
                <a:tc>
                  <a:txBody>
                    <a:bodyPr/>
                    <a:lstStyle/>
                    <a:p>
                      <a:pPr marL="64770" indent="63500" algn="ctr">
                        <a:lnSpc>
                          <a:spcPts val="1500"/>
                        </a:lnSpc>
                        <a:spcAft>
                          <a:spcPts val="0"/>
                        </a:spcAft>
                      </a:pPr>
                      <a:r>
                        <a:rPr lang="en-US" sz="2000" kern="100" dirty="0">
                          <a:effectLst/>
                        </a:rPr>
                        <a:t>8</a:t>
                      </a:r>
                      <a:endParaRPr lang="ja-JP" sz="2000" kern="100" dirty="0">
                        <a:effectLst/>
                        <a:latin typeface="Century"/>
                        <a:ea typeface="ＭＳ 明朝"/>
                        <a:cs typeface="Times New Roman"/>
                      </a:endParaRPr>
                    </a:p>
                  </a:txBody>
                  <a:tcPr marL="68580" marR="68580" marT="108000" marB="0" anchor="ctr">
                    <a:solidFill>
                      <a:srgbClr val="FFC000"/>
                    </a:solidFill>
                  </a:tcPr>
                </a:tc>
                <a:tc>
                  <a:txBody>
                    <a:bodyPr/>
                    <a:lstStyle/>
                    <a:p>
                      <a:pPr marL="64770" indent="63500" algn="ctr">
                        <a:lnSpc>
                          <a:spcPts val="1500"/>
                        </a:lnSpc>
                        <a:spcAft>
                          <a:spcPts val="0"/>
                        </a:spcAft>
                      </a:pPr>
                      <a:r>
                        <a:rPr lang="en-US" sz="2000" kern="100" dirty="0">
                          <a:effectLst/>
                        </a:rPr>
                        <a:t>0</a:t>
                      </a:r>
                      <a:endParaRPr lang="ja-JP" sz="2000" kern="100" dirty="0">
                        <a:effectLst/>
                        <a:latin typeface="Century"/>
                        <a:ea typeface="ＭＳ 明朝"/>
                        <a:cs typeface="Times New Roman"/>
                      </a:endParaRPr>
                    </a:p>
                  </a:txBody>
                  <a:tcPr marL="68580" marR="68580" marT="108000" marB="0" anchor="ctr"/>
                </a:tc>
                <a:tc>
                  <a:txBody>
                    <a:bodyPr/>
                    <a:lstStyle/>
                    <a:p>
                      <a:pPr marL="64770" indent="63500" algn="ctr">
                        <a:lnSpc>
                          <a:spcPts val="1500"/>
                        </a:lnSpc>
                        <a:spcAft>
                          <a:spcPts val="0"/>
                        </a:spcAft>
                      </a:pPr>
                      <a:r>
                        <a:rPr lang="en-US" sz="2000" kern="100" dirty="0">
                          <a:effectLst/>
                        </a:rPr>
                        <a:t>0</a:t>
                      </a:r>
                      <a:endParaRPr lang="ja-JP" sz="2000" kern="100" dirty="0">
                        <a:effectLst/>
                        <a:latin typeface="Century"/>
                        <a:ea typeface="ＭＳ 明朝"/>
                        <a:cs typeface="Times New Roman"/>
                      </a:endParaRPr>
                    </a:p>
                  </a:txBody>
                  <a:tcPr marL="68580" marR="68580" marT="108000" marB="0" anchor="ctr"/>
                </a:tc>
                <a:extLst>
                  <a:ext uri="{0D108BD9-81ED-4DB2-BD59-A6C34878D82A}">
                    <a16:rowId xmlns:a16="http://schemas.microsoft.com/office/drawing/2014/main" val="10005"/>
                  </a:ext>
                </a:extLst>
              </a:tr>
              <a:tr h="440349">
                <a:tc>
                  <a:txBody>
                    <a:bodyPr/>
                    <a:lstStyle/>
                    <a:p>
                      <a:pPr marL="64770" indent="63500" algn="ctr">
                        <a:lnSpc>
                          <a:spcPts val="1500"/>
                        </a:lnSpc>
                        <a:spcAft>
                          <a:spcPts val="0"/>
                        </a:spcAft>
                      </a:pPr>
                      <a:r>
                        <a:rPr lang="ja-JP" sz="1800" kern="100">
                          <a:effectLst/>
                        </a:rPr>
                        <a:t>オプション十分？</a:t>
                      </a:r>
                      <a:endParaRPr lang="ja-JP" sz="1800" kern="100">
                        <a:effectLst/>
                        <a:latin typeface="Century"/>
                        <a:ea typeface="ＭＳ 明朝"/>
                        <a:cs typeface="Times New Roman"/>
                      </a:endParaRPr>
                    </a:p>
                  </a:txBody>
                  <a:tcPr marL="68580" marR="68580" marT="108000" marB="0" anchor="ctr"/>
                </a:tc>
                <a:tc>
                  <a:txBody>
                    <a:bodyPr/>
                    <a:lstStyle/>
                    <a:p>
                      <a:pPr marL="64770" indent="63500" algn="ctr">
                        <a:lnSpc>
                          <a:spcPts val="1500"/>
                        </a:lnSpc>
                        <a:spcAft>
                          <a:spcPts val="0"/>
                        </a:spcAft>
                      </a:pPr>
                      <a:r>
                        <a:rPr lang="en-US" sz="2000" kern="100" dirty="0">
                          <a:effectLst/>
                        </a:rPr>
                        <a:t>7</a:t>
                      </a:r>
                      <a:endParaRPr lang="ja-JP" sz="2000" kern="100" dirty="0">
                        <a:effectLst/>
                        <a:latin typeface="Century"/>
                        <a:ea typeface="ＭＳ 明朝"/>
                        <a:cs typeface="Times New Roman"/>
                      </a:endParaRPr>
                    </a:p>
                  </a:txBody>
                  <a:tcPr marL="68580" marR="68580" marT="108000" marB="0" anchor="ctr">
                    <a:solidFill>
                      <a:srgbClr val="FFC000"/>
                    </a:solidFill>
                  </a:tcPr>
                </a:tc>
                <a:tc>
                  <a:txBody>
                    <a:bodyPr/>
                    <a:lstStyle/>
                    <a:p>
                      <a:pPr marL="64770" indent="63500" algn="ctr">
                        <a:lnSpc>
                          <a:spcPts val="1500"/>
                        </a:lnSpc>
                        <a:spcAft>
                          <a:spcPts val="0"/>
                        </a:spcAft>
                      </a:pPr>
                      <a:r>
                        <a:rPr lang="en-US" sz="2000" kern="100" dirty="0">
                          <a:effectLst/>
                        </a:rPr>
                        <a:t>0</a:t>
                      </a:r>
                      <a:endParaRPr lang="ja-JP" sz="2000" kern="100" dirty="0">
                        <a:effectLst/>
                        <a:latin typeface="Century"/>
                        <a:ea typeface="ＭＳ 明朝"/>
                        <a:cs typeface="Times New Roman"/>
                      </a:endParaRPr>
                    </a:p>
                  </a:txBody>
                  <a:tcPr marL="68580" marR="68580" marT="108000" marB="0" anchor="ctr"/>
                </a:tc>
                <a:tc>
                  <a:txBody>
                    <a:bodyPr/>
                    <a:lstStyle/>
                    <a:p>
                      <a:pPr marL="64770" indent="63500" algn="ctr">
                        <a:lnSpc>
                          <a:spcPts val="1500"/>
                        </a:lnSpc>
                        <a:spcAft>
                          <a:spcPts val="0"/>
                        </a:spcAft>
                      </a:pPr>
                      <a:r>
                        <a:rPr lang="en-US" sz="2000" kern="100" dirty="0">
                          <a:effectLst/>
                        </a:rPr>
                        <a:t>1</a:t>
                      </a:r>
                      <a:endParaRPr lang="ja-JP" sz="2000" kern="100" dirty="0">
                        <a:effectLst/>
                        <a:latin typeface="Century"/>
                        <a:ea typeface="ＭＳ 明朝"/>
                        <a:cs typeface="Times New Roman"/>
                      </a:endParaRPr>
                    </a:p>
                  </a:txBody>
                  <a:tcPr marL="68580" marR="68580" marT="108000" marB="0" anchor="ctr"/>
                </a:tc>
                <a:extLst>
                  <a:ext uri="{0D108BD9-81ED-4DB2-BD59-A6C34878D82A}">
                    <a16:rowId xmlns:a16="http://schemas.microsoft.com/office/drawing/2014/main" val="10006"/>
                  </a:ext>
                </a:extLst>
              </a:tr>
              <a:tr h="340613">
                <a:tc gridSpan="4">
                  <a:txBody>
                    <a:bodyPr/>
                    <a:lstStyle/>
                    <a:p>
                      <a:pPr marL="64770" indent="63500" algn="ctr">
                        <a:lnSpc>
                          <a:spcPts val="1500"/>
                        </a:lnSpc>
                        <a:spcAft>
                          <a:spcPts val="0"/>
                        </a:spcAft>
                      </a:pPr>
                      <a:r>
                        <a:rPr lang="ja-JP" sz="2000" kern="100" dirty="0">
                          <a:effectLst/>
                        </a:rPr>
                        <a:t>動物と楽器</a:t>
                      </a:r>
                      <a:endParaRPr lang="ja-JP" sz="2000" kern="100" dirty="0">
                        <a:effectLst/>
                        <a:latin typeface="Century"/>
                        <a:ea typeface="ＭＳ 明朝"/>
                        <a:cs typeface="Times New Roman"/>
                      </a:endParaRPr>
                    </a:p>
                  </a:txBody>
                  <a:tcPr marL="68580" marR="68580" marT="108000" marB="0" anchor="ctr">
                    <a:solidFill>
                      <a:schemeClr val="accent1">
                        <a:lumMod val="20000"/>
                        <a:lumOff val="80000"/>
                      </a:schemeClr>
                    </a:solidFill>
                  </a:tcPr>
                </a:tc>
                <a:tc hMerge="1">
                  <a:txBody>
                    <a:bodyPr/>
                    <a:lstStyle/>
                    <a:p>
                      <a:endParaRPr kumimoji="1" lang="ja-JP" altLang="en-US"/>
                    </a:p>
                  </a:txBody>
                  <a:tcPr/>
                </a:tc>
                <a:tc hMerge="1">
                  <a:txBody>
                    <a:bodyPr/>
                    <a:lstStyle/>
                    <a:p>
                      <a:endParaRPr kumimoji="1" lang="ja-JP" altLang="en-US"/>
                    </a:p>
                  </a:txBody>
                  <a:tcPr/>
                </a:tc>
                <a:tc hMerge="1">
                  <a:txBody>
                    <a:bodyPr/>
                    <a:lstStyle/>
                    <a:p>
                      <a:endParaRPr kumimoji="1" lang="ja-JP" altLang="en-US"/>
                    </a:p>
                  </a:txBody>
                  <a:tcPr/>
                </a:tc>
                <a:extLst>
                  <a:ext uri="{0D108BD9-81ED-4DB2-BD59-A6C34878D82A}">
                    <a16:rowId xmlns:a16="http://schemas.microsoft.com/office/drawing/2014/main" val="10007"/>
                  </a:ext>
                </a:extLst>
              </a:tr>
              <a:tr h="371412">
                <a:tc>
                  <a:txBody>
                    <a:bodyPr/>
                    <a:lstStyle/>
                    <a:p>
                      <a:pPr marL="64770" indent="63500" algn="ctr">
                        <a:lnSpc>
                          <a:spcPts val="1500"/>
                        </a:lnSpc>
                        <a:spcAft>
                          <a:spcPts val="0"/>
                        </a:spcAft>
                      </a:pPr>
                      <a:r>
                        <a:rPr lang="ja-JP" altLang="en-US" sz="1800" kern="100" dirty="0">
                          <a:effectLst/>
                        </a:rPr>
                        <a:t>実際に</a:t>
                      </a:r>
                      <a:r>
                        <a:rPr lang="ja-JP" sz="1800" kern="100" dirty="0">
                          <a:effectLst/>
                        </a:rPr>
                        <a:t>使いたい</a:t>
                      </a:r>
                      <a:r>
                        <a:rPr lang="en-US" sz="1800" kern="100" dirty="0">
                          <a:effectLst/>
                        </a:rPr>
                        <a:t>?</a:t>
                      </a:r>
                      <a:endParaRPr lang="ja-JP" sz="1800" kern="100" dirty="0">
                        <a:effectLst/>
                        <a:latin typeface="Century"/>
                        <a:ea typeface="ＭＳ 明朝"/>
                        <a:cs typeface="Times New Roman"/>
                      </a:endParaRPr>
                    </a:p>
                  </a:txBody>
                  <a:tcPr marL="68580" marR="68580" marT="108000" marB="0" anchor="ctr"/>
                </a:tc>
                <a:tc>
                  <a:txBody>
                    <a:bodyPr/>
                    <a:lstStyle/>
                    <a:p>
                      <a:pPr marL="64770" indent="63500" algn="ctr">
                        <a:lnSpc>
                          <a:spcPts val="1500"/>
                        </a:lnSpc>
                        <a:spcAft>
                          <a:spcPts val="0"/>
                        </a:spcAft>
                      </a:pPr>
                      <a:r>
                        <a:rPr lang="en-US" sz="2000" kern="100" dirty="0">
                          <a:effectLst/>
                        </a:rPr>
                        <a:t>6</a:t>
                      </a:r>
                      <a:endParaRPr lang="ja-JP" sz="2000" kern="100" dirty="0">
                        <a:effectLst/>
                        <a:latin typeface="Century"/>
                        <a:ea typeface="ＭＳ 明朝"/>
                        <a:cs typeface="Times New Roman"/>
                      </a:endParaRPr>
                    </a:p>
                  </a:txBody>
                  <a:tcPr marL="68580" marR="68580" marT="108000" marB="0" anchor="ctr">
                    <a:solidFill>
                      <a:srgbClr val="FFC000"/>
                    </a:solidFill>
                  </a:tcPr>
                </a:tc>
                <a:tc>
                  <a:txBody>
                    <a:bodyPr/>
                    <a:lstStyle/>
                    <a:p>
                      <a:pPr marL="64770" indent="63500" algn="ctr">
                        <a:lnSpc>
                          <a:spcPts val="1500"/>
                        </a:lnSpc>
                        <a:spcAft>
                          <a:spcPts val="0"/>
                        </a:spcAft>
                      </a:pPr>
                      <a:r>
                        <a:rPr lang="en-US" sz="2000" kern="100">
                          <a:effectLst/>
                        </a:rPr>
                        <a:t>0</a:t>
                      </a:r>
                      <a:endParaRPr lang="ja-JP" sz="2000" kern="100">
                        <a:effectLst/>
                        <a:latin typeface="Century"/>
                        <a:ea typeface="ＭＳ 明朝"/>
                        <a:cs typeface="Times New Roman"/>
                      </a:endParaRPr>
                    </a:p>
                  </a:txBody>
                  <a:tcPr marL="68580" marR="68580" marT="108000" marB="0" anchor="ctr"/>
                </a:tc>
                <a:tc>
                  <a:txBody>
                    <a:bodyPr/>
                    <a:lstStyle/>
                    <a:p>
                      <a:pPr marL="64770" indent="63500" algn="ctr">
                        <a:lnSpc>
                          <a:spcPts val="1500"/>
                        </a:lnSpc>
                        <a:spcAft>
                          <a:spcPts val="0"/>
                        </a:spcAft>
                      </a:pPr>
                      <a:r>
                        <a:rPr lang="en-US" sz="2000" kern="100" dirty="0">
                          <a:effectLst/>
                        </a:rPr>
                        <a:t>2</a:t>
                      </a:r>
                      <a:endParaRPr lang="ja-JP" sz="2000" kern="100" dirty="0">
                        <a:effectLst/>
                        <a:latin typeface="Century"/>
                        <a:ea typeface="ＭＳ 明朝"/>
                        <a:cs typeface="Times New Roman"/>
                      </a:endParaRPr>
                    </a:p>
                  </a:txBody>
                  <a:tcPr marL="68580" marR="68580" marT="108000" marB="0" anchor="ctr"/>
                </a:tc>
                <a:extLst>
                  <a:ext uri="{0D108BD9-81ED-4DB2-BD59-A6C34878D82A}">
                    <a16:rowId xmlns:a16="http://schemas.microsoft.com/office/drawing/2014/main" val="10008"/>
                  </a:ext>
                </a:extLst>
              </a:tr>
              <a:tr h="440349">
                <a:tc>
                  <a:txBody>
                    <a:bodyPr/>
                    <a:lstStyle/>
                    <a:p>
                      <a:pPr marL="64770" indent="63500" algn="ctr">
                        <a:lnSpc>
                          <a:spcPts val="1500"/>
                        </a:lnSpc>
                        <a:spcAft>
                          <a:spcPts val="0"/>
                        </a:spcAft>
                      </a:pPr>
                      <a:r>
                        <a:rPr lang="ja-JP" sz="1800" kern="100" dirty="0">
                          <a:effectLst/>
                        </a:rPr>
                        <a:t>オプション十分？</a:t>
                      </a:r>
                      <a:endParaRPr lang="ja-JP" sz="1800" kern="100" dirty="0">
                        <a:effectLst/>
                        <a:latin typeface="Century"/>
                        <a:ea typeface="ＭＳ 明朝"/>
                        <a:cs typeface="Times New Roman"/>
                      </a:endParaRPr>
                    </a:p>
                  </a:txBody>
                  <a:tcPr marL="68580" marR="68580" marT="108000" marB="0" anchor="ctr"/>
                </a:tc>
                <a:tc>
                  <a:txBody>
                    <a:bodyPr/>
                    <a:lstStyle/>
                    <a:p>
                      <a:pPr marL="64770" indent="63500" algn="ctr">
                        <a:lnSpc>
                          <a:spcPts val="1500"/>
                        </a:lnSpc>
                        <a:spcAft>
                          <a:spcPts val="0"/>
                        </a:spcAft>
                      </a:pPr>
                      <a:r>
                        <a:rPr lang="en-US" sz="2000" kern="100" dirty="0">
                          <a:effectLst/>
                        </a:rPr>
                        <a:t>6</a:t>
                      </a:r>
                      <a:endParaRPr lang="ja-JP" sz="2000" kern="100" dirty="0">
                        <a:effectLst/>
                        <a:latin typeface="Century"/>
                        <a:ea typeface="ＭＳ 明朝"/>
                        <a:cs typeface="Times New Roman"/>
                      </a:endParaRPr>
                    </a:p>
                  </a:txBody>
                  <a:tcPr marL="68580" marR="68580" marT="108000" marB="0" anchor="ctr">
                    <a:solidFill>
                      <a:srgbClr val="FFC000"/>
                    </a:solidFill>
                  </a:tcPr>
                </a:tc>
                <a:tc>
                  <a:txBody>
                    <a:bodyPr/>
                    <a:lstStyle/>
                    <a:p>
                      <a:pPr marL="64770" indent="63500" algn="ctr">
                        <a:lnSpc>
                          <a:spcPts val="1500"/>
                        </a:lnSpc>
                        <a:spcAft>
                          <a:spcPts val="0"/>
                        </a:spcAft>
                      </a:pPr>
                      <a:r>
                        <a:rPr lang="en-US" sz="2000" kern="100" dirty="0">
                          <a:effectLst/>
                        </a:rPr>
                        <a:t>1</a:t>
                      </a:r>
                      <a:endParaRPr lang="ja-JP" sz="2000" kern="100" dirty="0">
                        <a:effectLst/>
                        <a:latin typeface="Century"/>
                        <a:ea typeface="ＭＳ 明朝"/>
                        <a:cs typeface="Times New Roman"/>
                      </a:endParaRPr>
                    </a:p>
                  </a:txBody>
                  <a:tcPr marL="68580" marR="68580" marT="108000" marB="0" anchor="ctr"/>
                </a:tc>
                <a:tc>
                  <a:txBody>
                    <a:bodyPr/>
                    <a:lstStyle/>
                    <a:p>
                      <a:pPr marL="64770" indent="63500" algn="ctr">
                        <a:lnSpc>
                          <a:spcPts val="1500"/>
                        </a:lnSpc>
                        <a:spcAft>
                          <a:spcPts val="0"/>
                        </a:spcAft>
                      </a:pPr>
                      <a:r>
                        <a:rPr lang="en-US" sz="2000" kern="100" dirty="0">
                          <a:effectLst/>
                        </a:rPr>
                        <a:t>1</a:t>
                      </a:r>
                      <a:endParaRPr lang="ja-JP" sz="2000" kern="100" dirty="0">
                        <a:effectLst/>
                        <a:latin typeface="Century"/>
                        <a:ea typeface="ＭＳ 明朝"/>
                        <a:cs typeface="Times New Roman"/>
                      </a:endParaRPr>
                    </a:p>
                  </a:txBody>
                  <a:tcPr marL="68580" marR="68580" marT="108000" marB="0" anchor="ctr"/>
                </a:tc>
                <a:extLst>
                  <a:ext uri="{0D108BD9-81ED-4DB2-BD59-A6C34878D82A}">
                    <a16:rowId xmlns:a16="http://schemas.microsoft.com/office/drawing/2014/main" val="10009"/>
                  </a:ext>
                </a:extLst>
              </a:tr>
            </a:tbl>
          </a:graphicData>
        </a:graphic>
      </p:graphicFrame>
      <p:sp>
        <p:nvSpPr>
          <p:cNvPr id="5" name="テキスト ボックス 4"/>
          <p:cNvSpPr txBox="1"/>
          <p:nvPr/>
        </p:nvSpPr>
        <p:spPr>
          <a:xfrm>
            <a:off x="1259632" y="6156593"/>
            <a:ext cx="6591869" cy="584775"/>
          </a:xfrm>
          <a:prstGeom prst="rect">
            <a:avLst/>
          </a:prstGeom>
        </p:spPr>
        <p:style>
          <a:lnRef idx="1">
            <a:schemeClr val="accent2"/>
          </a:lnRef>
          <a:fillRef idx="3">
            <a:schemeClr val="accent2"/>
          </a:fillRef>
          <a:effectRef idx="2">
            <a:schemeClr val="accent2"/>
          </a:effectRef>
          <a:fontRef idx="minor">
            <a:schemeClr val="lt1"/>
          </a:fontRef>
        </p:style>
        <p:txBody>
          <a:bodyPr wrap="none" rtlCol="0">
            <a:spAutoFit/>
          </a:bodyPr>
          <a:lstStyle/>
          <a:p>
            <a:r>
              <a:rPr kumimoji="1" lang="ja-JP" altLang="en-US" sz="3200" dirty="0"/>
              <a:t>使われる可能性のあるソフトだと確認</a:t>
            </a:r>
          </a:p>
        </p:txBody>
      </p:sp>
      <p:sp>
        <p:nvSpPr>
          <p:cNvPr id="6" name="テキスト ボックス 5"/>
          <p:cNvSpPr txBox="1"/>
          <p:nvPr/>
        </p:nvSpPr>
        <p:spPr>
          <a:xfrm>
            <a:off x="683568" y="1393612"/>
            <a:ext cx="5516254" cy="52322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none" rtlCol="0">
            <a:spAutoFit/>
          </a:bodyPr>
          <a:lstStyle/>
          <a:p>
            <a:r>
              <a:rPr lang="ja-JP" altLang="en-US" sz="2800" dirty="0"/>
              <a:t>回答者：</a:t>
            </a:r>
            <a:r>
              <a:rPr kumimoji="1" lang="ja-JP" altLang="en-US" sz="2800" dirty="0">
                <a:solidFill>
                  <a:srgbClr val="FF0000"/>
                </a:solidFill>
              </a:rPr>
              <a:t>特別支援学校教員等　８名</a:t>
            </a:r>
          </a:p>
        </p:txBody>
      </p:sp>
    </p:spTree>
    <p:extLst>
      <p:ext uri="{BB962C8B-B14F-4D97-AF65-F5344CB8AC3E}">
        <p14:creationId xmlns:p14="http://schemas.microsoft.com/office/powerpoint/2010/main" val="2254102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コメント・改善案（抜粋）</a:t>
            </a:r>
          </a:p>
        </p:txBody>
      </p:sp>
      <p:sp>
        <p:nvSpPr>
          <p:cNvPr id="3" name="スライド番号プレースホルダー 2"/>
          <p:cNvSpPr>
            <a:spLocks noGrp="1"/>
          </p:cNvSpPr>
          <p:nvPr>
            <p:ph type="sldNum" sz="quarter" idx="12"/>
          </p:nvPr>
        </p:nvSpPr>
        <p:spPr/>
        <p:txBody>
          <a:bodyPr/>
          <a:lstStyle/>
          <a:p>
            <a:fld id="{90F73807-5E11-46F9-822D-FDB1C42D9F73}" type="slidenum">
              <a:rPr kumimoji="1" lang="ja-JP" altLang="en-US" smtClean="0"/>
              <a:t>21</a:t>
            </a:fld>
            <a:endParaRPr kumimoji="1" lang="ja-JP" altLang="en-US"/>
          </a:p>
        </p:txBody>
      </p:sp>
      <p:sp>
        <p:nvSpPr>
          <p:cNvPr id="4" name="テキスト ボックス 3"/>
          <p:cNvSpPr txBox="1"/>
          <p:nvPr/>
        </p:nvSpPr>
        <p:spPr>
          <a:xfrm>
            <a:off x="246922" y="1628800"/>
            <a:ext cx="2507418" cy="523220"/>
          </a:xfrm>
          <a:prstGeom prst="rect">
            <a:avLst/>
          </a:prstGeom>
          <a:solidFill>
            <a:schemeClr val="bg2"/>
          </a:solidFill>
          <a:ln>
            <a:solidFill>
              <a:schemeClr val="bg2"/>
            </a:solidFill>
          </a:ln>
        </p:spPr>
        <p:txBody>
          <a:bodyPr wrap="none" rtlCol="0">
            <a:spAutoFit/>
          </a:bodyPr>
          <a:lstStyle/>
          <a:p>
            <a:r>
              <a:rPr kumimoji="1" lang="ja-JP" altLang="en-US" sz="2800" dirty="0"/>
              <a:t>カッパときゅうり</a:t>
            </a:r>
          </a:p>
        </p:txBody>
      </p:sp>
      <p:sp>
        <p:nvSpPr>
          <p:cNvPr id="5" name="テキスト ボックス 4"/>
          <p:cNvSpPr txBox="1"/>
          <p:nvPr/>
        </p:nvSpPr>
        <p:spPr>
          <a:xfrm>
            <a:off x="229210" y="3351386"/>
            <a:ext cx="2084225" cy="523220"/>
          </a:xfrm>
          <a:prstGeom prst="rect">
            <a:avLst/>
          </a:prstGeom>
          <a:solidFill>
            <a:schemeClr val="bg2"/>
          </a:solidFill>
          <a:ln>
            <a:solidFill>
              <a:schemeClr val="bg2"/>
            </a:solidFill>
          </a:ln>
        </p:spPr>
        <p:txBody>
          <a:bodyPr wrap="none" rtlCol="0">
            <a:spAutoFit/>
          </a:bodyPr>
          <a:lstStyle/>
          <a:p>
            <a:r>
              <a:rPr lang="ja-JP" altLang="en-US" sz="2800" dirty="0"/>
              <a:t>熊とサッカー</a:t>
            </a:r>
            <a:endParaRPr kumimoji="1" lang="ja-JP" altLang="en-US" sz="2800" dirty="0"/>
          </a:p>
        </p:txBody>
      </p:sp>
      <p:sp>
        <p:nvSpPr>
          <p:cNvPr id="6" name="テキスト ボックス 5"/>
          <p:cNvSpPr txBox="1"/>
          <p:nvPr/>
        </p:nvSpPr>
        <p:spPr>
          <a:xfrm>
            <a:off x="229210" y="5085184"/>
            <a:ext cx="1896673" cy="523220"/>
          </a:xfrm>
          <a:prstGeom prst="rect">
            <a:avLst/>
          </a:prstGeom>
          <a:solidFill>
            <a:schemeClr val="bg2"/>
          </a:solidFill>
          <a:ln>
            <a:solidFill>
              <a:schemeClr val="bg2"/>
            </a:solidFill>
          </a:ln>
        </p:spPr>
        <p:txBody>
          <a:bodyPr wrap="none" rtlCol="0">
            <a:spAutoFit/>
          </a:bodyPr>
          <a:lstStyle/>
          <a:p>
            <a:r>
              <a:rPr lang="ja-JP" altLang="en-US" sz="2800" dirty="0"/>
              <a:t>動物と楽器</a:t>
            </a:r>
            <a:endParaRPr kumimoji="1" lang="ja-JP" altLang="en-US" sz="2800" dirty="0"/>
          </a:p>
        </p:txBody>
      </p:sp>
      <p:sp>
        <p:nvSpPr>
          <p:cNvPr id="7" name="テキスト ボックス 6"/>
          <p:cNvSpPr txBox="1"/>
          <p:nvPr/>
        </p:nvSpPr>
        <p:spPr>
          <a:xfrm>
            <a:off x="246922" y="2204864"/>
            <a:ext cx="7124066" cy="461665"/>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400" dirty="0"/>
              <a:t>変化が少ないため児童が飽きてしまうのではないか</a:t>
            </a:r>
            <a:endParaRPr kumimoji="1" lang="en-US" altLang="ja-JP" sz="2400" dirty="0"/>
          </a:p>
        </p:txBody>
      </p:sp>
      <p:sp>
        <p:nvSpPr>
          <p:cNvPr id="8" name="テキスト ボックス 7"/>
          <p:cNvSpPr txBox="1"/>
          <p:nvPr/>
        </p:nvSpPr>
        <p:spPr>
          <a:xfrm>
            <a:off x="246922" y="3995772"/>
            <a:ext cx="5775940" cy="461665"/>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400" dirty="0"/>
              <a:t>熊の動作が増えると面白いのではないか</a:t>
            </a:r>
            <a:endParaRPr kumimoji="1" lang="en-US" altLang="ja-JP" sz="2400" dirty="0"/>
          </a:p>
        </p:txBody>
      </p:sp>
      <p:sp>
        <p:nvSpPr>
          <p:cNvPr id="9" name="テキスト ボックス 8"/>
          <p:cNvSpPr txBox="1"/>
          <p:nvPr/>
        </p:nvSpPr>
        <p:spPr>
          <a:xfrm>
            <a:off x="246922" y="5661248"/>
            <a:ext cx="6872394" cy="461665"/>
          </a:xfrm>
          <a:prstGeom prst="rect">
            <a:avLst/>
          </a:prstGeom>
          <a:noFill/>
        </p:spPr>
        <p:txBody>
          <a:bodyPr wrap="none" rtlCol="0">
            <a:spAutoFit/>
          </a:bodyPr>
          <a:lstStyle/>
          <a:p>
            <a:pPr marL="285750" indent="-285750">
              <a:buFont typeface="Arial" panose="020B0604020202020204" pitchFamily="34" charset="0"/>
              <a:buChar char="•"/>
            </a:pPr>
            <a:r>
              <a:rPr lang="ja-JP" altLang="en-US" sz="2400" dirty="0"/>
              <a:t>２</a:t>
            </a:r>
            <a:r>
              <a:rPr kumimoji="1" lang="ja-JP" altLang="en-US" sz="2400" dirty="0"/>
              <a:t>スイッチを使う必要性が</a:t>
            </a:r>
            <a:r>
              <a:rPr lang="ja-JP" altLang="en-US" sz="2400" dirty="0"/>
              <a:t>あまりないのではないか</a:t>
            </a:r>
            <a:endParaRPr kumimoji="1" lang="en-US" altLang="ja-JP" sz="2400" dirty="0"/>
          </a:p>
        </p:txBody>
      </p:sp>
      <p:sp>
        <p:nvSpPr>
          <p:cNvPr id="10" name="テキスト ボックス 9"/>
          <p:cNvSpPr txBox="1"/>
          <p:nvPr/>
        </p:nvSpPr>
        <p:spPr>
          <a:xfrm>
            <a:off x="251520" y="2679303"/>
            <a:ext cx="6540573" cy="461665"/>
          </a:xfrm>
          <a:prstGeom prst="rect">
            <a:avLst/>
          </a:prstGeom>
          <a:noFill/>
        </p:spPr>
        <p:txBody>
          <a:bodyPr wrap="none" rtlCol="0">
            <a:spAutoFit/>
          </a:bodyPr>
          <a:lstStyle/>
          <a:p>
            <a:pPr marL="800100" lvl="1" indent="-342900">
              <a:buFont typeface="Wingdings" panose="05000000000000000000" pitchFamily="2" charset="2"/>
              <a:buChar char="Ø"/>
            </a:pPr>
            <a:r>
              <a:rPr lang="ja-JP" altLang="en-US" sz="2400" dirty="0">
                <a:solidFill>
                  <a:srgbClr val="FF0000"/>
                </a:solidFill>
              </a:rPr>
              <a:t>指定回数クリックするとシーンが切り替わる</a:t>
            </a:r>
          </a:p>
        </p:txBody>
      </p:sp>
      <p:sp>
        <p:nvSpPr>
          <p:cNvPr id="11" name="正方形/長方形 10"/>
          <p:cNvSpPr/>
          <p:nvPr/>
        </p:nvSpPr>
        <p:spPr>
          <a:xfrm>
            <a:off x="251520" y="4509120"/>
            <a:ext cx="7848872" cy="461665"/>
          </a:xfrm>
          <a:prstGeom prst="rect">
            <a:avLst/>
          </a:prstGeom>
        </p:spPr>
        <p:txBody>
          <a:bodyPr wrap="square">
            <a:spAutoFit/>
          </a:bodyPr>
          <a:lstStyle/>
          <a:p>
            <a:pPr marL="800100" lvl="1" indent="-342900">
              <a:buFont typeface="Wingdings" panose="05000000000000000000" pitchFamily="2" charset="2"/>
              <a:buChar char="Ø"/>
            </a:pPr>
            <a:r>
              <a:rPr lang="ja-JP" altLang="en-US" sz="2400" dirty="0">
                <a:solidFill>
                  <a:srgbClr val="FF0000"/>
                </a:solidFill>
              </a:rPr>
              <a:t>ボールが画面の外に飛んでいき，クマが追いかける</a:t>
            </a:r>
          </a:p>
        </p:txBody>
      </p:sp>
      <p:sp>
        <p:nvSpPr>
          <p:cNvPr id="12" name="正方形/長方形 11"/>
          <p:cNvSpPr/>
          <p:nvPr/>
        </p:nvSpPr>
        <p:spPr>
          <a:xfrm>
            <a:off x="251520" y="6165304"/>
            <a:ext cx="4296369" cy="461665"/>
          </a:xfrm>
          <a:prstGeom prst="rect">
            <a:avLst/>
          </a:prstGeom>
        </p:spPr>
        <p:txBody>
          <a:bodyPr wrap="none">
            <a:spAutoFit/>
          </a:bodyPr>
          <a:lstStyle/>
          <a:p>
            <a:pPr marL="800100" lvl="1" indent="-342900">
              <a:buFont typeface="Wingdings" panose="05000000000000000000" pitchFamily="2" charset="2"/>
              <a:buChar char="Ø"/>
            </a:pPr>
            <a:r>
              <a:rPr lang="ja-JP" altLang="en-US" sz="2400" dirty="0">
                <a:solidFill>
                  <a:srgbClr val="FF0000"/>
                </a:solidFill>
              </a:rPr>
              <a:t>２つのスイッチで演奏する</a:t>
            </a:r>
          </a:p>
        </p:txBody>
      </p:sp>
    </p:spTree>
    <p:extLst>
      <p:ext uri="{BB962C8B-B14F-4D97-AF65-F5344CB8AC3E}">
        <p14:creationId xmlns:p14="http://schemas.microsoft.com/office/powerpoint/2010/main" val="873499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0-#ppt_w/2"/>
                                          </p:val>
                                        </p:tav>
                                        <p:tav tm="100000">
                                          <p:val>
                                            <p:strVal val="#ppt_x"/>
                                          </p:val>
                                        </p:tav>
                                      </p:tavLst>
                                    </p:anim>
                                    <p:anim calcmode="lin" valueType="num">
                                      <p:cBhvr additive="base">
                                        <p:cTn id="16"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normAutofit/>
          </a:bodyPr>
          <a:lstStyle/>
          <a:p>
            <a:r>
              <a:rPr kumimoji="1" lang="ja-JP" altLang="en-US" dirty="0"/>
              <a:t>スイッチ教材ソフトの改善</a:t>
            </a:r>
          </a:p>
        </p:txBody>
      </p:sp>
      <p:sp>
        <p:nvSpPr>
          <p:cNvPr id="3" name="スライド番号プレースホルダー 2"/>
          <p:cNvSpPr>
            <a:spLocks noGrp="1"/>
          </p:cNvSpPr>
          <p:nvPr>
            <p:ph type="sldNum" sz="quarter" idx="12"/>
          </p:nvPr>
        </p:nvSpPr>
        <p:spPr/>
        <p:txBody>
          <a:bodyPr/>
          <a:lstStyle/>
          <a:p>
            <a:fld id="{90F73807-5E11-46F9-822D-FDB1C42D9F73}" type="slidenum">
              <a:rPr kumimoji="1" lang="ja-JP" altLang="en-US" smtClean="0"/>
              <a:t>22</a:t>
            </a:fld>
            <a:endParaRPr kumimoji="1" lang="ja-JP" altLang="en-US"/>
          </a:p>
        </p:txBody>
      </p:sp>
      <p:sp>
        <p:nvSpPr>
          <p:cNvPr id="4" name="テキスト ボックス 3"/>
          <p:cNvSpPr txBox="1"/>
          <p:nvPr/>
        </p:nvSpPr>
        <p:spPr>
          <a:xfrm>
            <a:off x="246922" y="1628800"/>
            <a:ext cx="3943708" cy="523220"/>
          </a:xfrm>
          <a:prstGeom prst="rect">
            <a:avLst/>
          </a:prstGeom>
          <a:solidFill>
            <a:schemeClr val="bg2"/>
          </a:solidFill>
          <a:ln>
            <a:solidFill>
              <a:schemeClr val="bg2"/>
            </a:solidFill>
          </a:ln>
        </p:spPr>
        <p:txBody>
          <a:bodyPr wrap="none" rtlCol="0">
            <a:spAutoFit/>
          </a:bodyPr>
          <a:lstStyle/>
          <a:p>
            <a:r>
              <a:rPr kumimoji="1" lang="ja-JP" altLang="en-US" sz="2800" dirty="0"/>
              <a:t>カッパときゅうり（</a:t>
            </a:r>
            <a:r>
              <a:rPr lang="ja-JP" altLang="en-US" sz="2800" dirty="0"/>
              <a:t>改善案</a:t>
            </a:r>
            <a:r>
              <a:rPr kumimoji="1" lang="ja-JP" altLang="en-US" sz="2800" dirty="0"/>
              <a:t>）</a:t>
            </a:r>
          </a:p>
        </p:txBody>
      </p:sp>
      <p:sp>
        <p:nvSpPr>
          <p:cNvPr id="5" name="テキスト ボックス 4"/>
          <p:cNvSpPr txBox="1"/>
          <p:nvPr/>
        </p:nvSpPr>
        <p:spPr>
          <a:xfrm>
            <a:off x="246922" y="2204864"/>
            <a:ext cx="7124066" cy="830997"/>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400" dirty="0"/>
              <a:t>変化が少ないため児童が飽きてしまうのではないか</a:t>
            </a:r>
            <a:endParaRPr kumimoji="1" lang="en-US" altLang="ja-JP" sz="2400" dirty="0"/>
          </a:p>
          <a:p>
            <a:pPr marL="800100" lvl="1" indent="-342900">
              <a:buFont typeface="Wingdings" panose="05000000000000000000" pitchFamily="2" charset="2"/>
              <a:buChar char="Ø"/>
            </a:pPr>
            <a:r>
              <a:rPr kumimoji="1" lang="ja-JP" altLang="en-US" sz="2400" dirty="0">
                <a:solidFill>
                  <a:srgbClr val="FF0000"/>
                </a:solidFill>
              </a:rPr>
              <a:t>指定回数クリックするとシーンが切り替わる</a:t>
            </a:r>
          </a:p>
        </p:txBody>
      </p:sp>
      <p:grpSp>
        <p:nvGrpSpPr>
          <p:cNvPr id="6" name="キャンバス 1"/>
          <p:cNvGrpSpPr>
            <a:grpSpLocks/>
          </p:cNvGrpSpPr>
          <p:nvPr/>
        </p:nvGrpSpPr>
        <p:grpSpPr bwMode="auto">
          <a:xfrm>
            <a:off x="1152019" y="3428111"/>
            <a:ext cx="6390603" cy="3240360"/>
            <a:chOff x="746" y="11976"/>
            <a:chExt cx="4878" cy="2862"/>
          </a:xfrm>
        </p:grpSpPr>
        <p:sp>
          <p:nvSpPr>
            <p:cNvPr id="7" name="キャンバス 1"/>
            <p:cNvSpPr>
              <a:spLocks noChangeAspect="1" noChangeArrowheads="1"/>
            </p:cNvSpPr>
            <p:nvPr/>
          </p:nvSpPr>
          <p:spPr bwMode="auto">
            <a:xfrm>
              <a:off x="746" y="11976"/>
              <a:ext cx="4878" cy="2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a:p>
          </p:txBody>
        </p:sp>
        <p:pic>
          <p:nvPicPr>
            <p:cNvPr id="22" name="図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 y="11976"/>
              <a:ext cx="2085" cy="2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右矢印 2"/>
            <p:cNvSpPr>
              <a:spLocks noChangeArrowheads="1"/>
            </p:cNvSpPr>
            <p:nvPr/>
          </p:nvSpPr>
          <p:spPr bwMode="auto">
            <a:xfrm>
              <a:off x="3032" y="13002"/>
              <a:ext cx="649" cy="551"/>
            </a:xfrm>
            <a:prstGeom prst="rightArrow">
              <a:avLst>
                <a:gd name="adj1" fmla="val 50000"/>
                <a:gd name="adj2" fmla="val 49666"/>
              </a:avLst>
            </a:prstGeom>
            <a:solidFill>
              <a:srgbClr val="4F81BD"/>
            </a:solidFill>
            <a:ln w="25400" algn="ctr">
              <a:solidFill>
                <a:srgbClr val="385D8A"/>
              </a:solidFill>
              <a:miter lim="800000"/>
              <a:headEnd/>
              <a:tailEnd/>
            </a:ln>
          </p:spPr>
          <p:txBody>
            <a:bodyPr vert="horz" wrap="square" lIns="91440" tIns="45720" rIns="91440" bIns="45720" numCol="1" anchor="ctr" anchorCtr="0" compatLnSpc="1">
              <a:prstTxWarp prst="textNoShape">
                <a:avLst/>
              </a:prstTxWarp>
            </a:bodyPr>
            <a:lstStyle/>
            <a:p>
              <a:endParaRPr lang="ja-JP" altLang="en-US"/>
            </a:p>
          </p:txBody>
        </p:sp>
      </p:grpSp>
      <p:pic>
        <p:nvPicPr>
          <p:cNvPr id="2051"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10607" r="70895" b="15711"/>
          <a:stretch/>
        </p:blipFill>
        <p:spPr bwMode="auto">
          <a:xfrm>
            <a:off x="5008988" y="3350918"/>
            <a:ext cx="3300017" cy="28654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909891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おわりに</a:t>
            </a:r>
            <a:r>
              <a:rPr lang="en-US" altLang="ja-JP" dirty="0"/>
              <a:t>	conclusion</a:t>
            </a:r>
            <a:endParaRPr kumimoji="1" lang="ja-JP" altLang="en-US" dirty="0"/>
          </a:p>
        </p:txBody>
      </p:sp>
      <p:sp>
        <p:nvSpPr>
          <p:cNvPr id="3" name="テキスト ボックス 2"/>
          <p:cNvSpPr txBox="1"/>
          <p:nvPr/>
        </p:nvSpPr>
        <p:spPr>
          <a:xfrm>
            <a:off x="339280" y="1628800"/>
            <a:ext cx="8424936" cy="3970318"/>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kumimoji="1" lang="ja-JP" altLang="en-US" sz="2800" dirty="0"/>
              <a:t>重度肢体不自由児向けの学習コンテンツの充実化→</a:t>
            </a:r>
            <a:r>
              <a:rPr kumimoji="1" lang="ja-JP" altLang="en-US" sz="2800" spc="-300" dirty="0"/>
              <a:t>「カッパときゅうり」、「熊とサッカー」、「</a:t>
            </a:r>
            <a:r>
              <a:rPr kumimoji="1" lang="ja-JP" altLang="en-US" sz="2800" u="sng" spc="-300" dirty="0"/>
              <a:t>動物と楽器</a:t>
            </a:r>
            <a:r>
              <a:rPr kumimoji="1" lang="ja-JP" altLang="en-US" sz="2800" spc="-300" dirty="0"/>
              <a:t>」を製作</a:t>
            </a:r>
            <a:endParaRPr kumimoji="1" lang="en-US" altLang="ja-JP" sz="2800" spc="-300" dirty="0"/>
          </a:p>
          <a:p>
            <a:pPr>
              <a:lnSpc>
                <a:spcPct val="150000"/>
              </a:lnSpc>
            </a:pPr>
            <a:endParaRPr lang="en-US" altLang="ja-JP" sz="2800" spc="-300" dirty="0"/>
          </a:p>
          <a:p>
            <a:pPr marL="342900" indent="-342900">
              <a:lnSpc>
                <a:spcPct val="150000"/>
              </a:lnSpc>
              <a:buFont typeface="Arial" panose="020B0604020202020204" pitchFamily="34" charset="0"/>
              <a:buChar char="•"/>
            </a:pPr>
            <a:r>
              <a:rPr lang="ja-JP" altLang="en-US" sz="2800" dirty="0"/>
              <a:t>開発したソフトの評価</a:t>
            </a:r>
            <a:endParaRPr lang="en-US" altLang="ja-JP" sz="2800" dirty="0"/>
          </a:p>
          <a:p>
            <a:pPr>
              <a:lnSpc>
                <a:spcPct val="150000"/>
              </a:lnSpc>
            </a:pPr>
            <a:r>
              <a:rPr lang="ja-JP" altLang="en-US" sz="2800" dirty="0"/>
              <a:t>　　→使われる確率が高いことを確認</a:t>
            </a:r>
            <a:endParaRPr lang="en-US" altLang="ja-JP" sz="2800" dirty="0"/>
          </a:p>
          <a:p>
            <a:pPr lvl="1">
              <a:lnSpc>
                <a:spcPct val="150000"/>
              </a:lnSpc>
            </a:pPr>
            <a:r>
              <a:rPr lang="ja-JP" altLang="en-US" sz="2800" dirty="0"/>
              <a:t>→評価から改善案を検討し、改良を加える</a:t>
            </a:r>
            <a:endParaRPr lang="en-US" altLang="ja-JP" sz="2800" dirty="0"/>
          </a:p>
        </p:txBody>
      </p:sp>
      <p:sp>
        <p:nvSpPr>
          <p:cNvPr id="4" name="スライド番号プレースホルダー 3"/>
          <p:cNvSpPr>
            <a:spLocks noGrp="1"/>
          </p:cNvSpPr>
          <p:nvPr>
            <p:ph type="sldNum" sz="quarter" idx="12"/>
          </p:nvPr>
        </p:nvSpPr>
        <p:spPr/>
        <p:txBody>
          <a:bodyPr/>
          <a:lstStyle/>
          <a:p>
            <a:fld id="{90F73807-5E11-46F9-822D-FDB1C42D9F73}" type="slidenum">
              <a:rPr kumimoji="1" lang="ja-JP" altLang="en-US" smtClean="0"/>
              <a:t>23</a:t>
            </a:fld>
            <a:endParaRPr kumimoji="1" lang="ja-JP" altLang="en-US"/>
          </a:p>
        </p:txBody>
      </p:sp>
      <p:sp>
        <p:nvSpPr>
          <p:cNvPr id="7" name="四角形吹き出し 6"/>
          <p:cNvSpPr/>
          <p:nvPr/>
        </p:nvSpPr>
        <p:spPr>
          <a:xfrm>
            <a:off x="5580112" y="3182060"/>
            <a:ext cx="3184104" cy="771619"/>
          </a:xfrm>
          <a:prstGeom prst="wedgeRectCallout">
            <a:avLst>
              <a:gd name="adj1" fmla="val -20552"/>
              <a:gd name="adj2" fmla="val -83916"/>
            </a:avLst>
          </a:prstGeom>
        </p:spPr>
        <p:style>
          <a:lnRef idx="2">
            <a:schemeClr val="accent2"/>
          </a:lnRef>
          <a:fillRef idx="1">
            <a:schemeClr val="lt1"/>
          </a:fillRef>
          <a:effectRef idx="0">
            <a:schemeClr val="accent2"/>
          </a:effectRef>
          <a:fontRef idx="minor">
            <a:schemeClr val="dk1"/>
          </a:fontRef>
        </p:style>
        <p:txBody>
          <a:bodyPr rtlCol="0" anchor="ctr"/>
          <a:lstStyle/>
          <a:p>
            <a:pPr lvl="0" algn="ctr"/>
            <a:r>
              <a:rPr lang="en-US" altLang="ja-JP" sz="2800" dirty="0">
                <a:solidFill>
                  <a:schemeClr val="tx1"/>
                </a:solidFill>
              </a:rPr>
              <a:t>2</a:t>
            </a:r>
            <a:r>
              <a:rPr lang="ja-JP" altLang="en-US" sz="2800" dirty="0">
                <a:solidFill>
                  <a:schemeClr val="tx1"/>
                </a:solidFill>
              </a:rPr>
              <a:t>スイッチ教材ソフト</a:t>
            </a:r>
          </a:p>
        </p:txBody>
      </p:sp>
    </p:spTree>
    <p:extLst>
      <p:ext uri="{BB962C8B-B14F-4D97-AF65-F5344CB8AC3E}">
        <p14:creationId xmlns:p14="http://schemas.microsoft.com/office/powerpoint/2010/main" val="31709640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おわりに</a:t>
            </a:r>
            <a:r>
              <a:rPr lang="en-US" altLang="ja-JP" dirty="0"/>
              <a:t>	conclusion</a:t>
            </a:r>
            <a:endParaRPr kumimoji="1" lang="ja-JP" altLang="en-US" dirty="0"/>
          </a:p>
        </p:txBody>
      </p:sp>
      <p:sp>
        <p:nvSpPr>
          <p:cNvPr id="3" name="テキスト ボックス 2"/>
          <p:cNvSpPr txBox="1"/>
          <p:nvPr/>
        </p:nvSpPr>
        <p:spPr>
          <a:xfrm>
            <a:off x="339280" y="1628800"/>
            <a:ext cx="8424936" cy="3728649"/>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altLang="ja-JP" sz="2000" dirty="0"/>
              <a:t>Enrichment of learning contents for severe physically handicapped children → "Kappa and Cucumber", "Bear and Football", "Animals and Musical Instruments" Produced</a:t>
            </a:r>
          </a:p>
          <a:p>
            <a:pPr marL="457200" indent="-457200">
              <a:lnSpc>
                <a:spcPct val="150000"/>
              </a:lnSpc>
              <a:buFont typeface="Arial" panose="020B0604020202020204" pitchFamily="34" charset="0"/>
              <a:buChar char="•"/>
            </a:pPr>
            <a:endParaRPr lang="en-US" altLang="ja-JP" sz="2000" dirty="0"/>
          </a:p>
          <a:p>
            <a:pPr marL="457200" indent="-457200">
              <a:lnSpc>
                <a:spcPct val="150000"/>
              </a:lnSpc>
              <a:buFont typeface="Arial" panose="020B0604020202020204" pitchFamily="34" charset="0"/>
              <a:buChar char="•"/>
            </a:pPr>
            <a:r>
              <a:rPr lang="en-US" altLang="ja-JP" sz="2000" dirty="0"/>
              <a:t>Evaluation of developed software</a:t>
            </a:r>
          </a:p>
          <a:p>
            <a:pPr marL="457200" indent="-457200">
              <a:lnSpc>
                <a:spcPct val="150000"/>
              </a:lnSpc>
              <a:buFont typeface="Arial" panose="020B0604020202020204" pitchFamily="34" charset="0"/>
              <a:buChar char="•"/>
            </a:pPr>
            <a:r>
              <a:rPr lang="en-US" altLang="ja-JP" sz="2000" dirty="0"/>
              <a:t>→ Check that the probability of being used is high</a:t>
            </a:r>
          </a:p>
          <a:p>
            <a:pPr marL="457200" indent="-457200">
              <a:lnSpc>
                <a:spcPct val="150000"/>
              </a:lnSpc>
              <a:buFont typeface="Arial" panose="020B0604020202020204" pitchFamily="34" charset="0"/>
              <a:buChar char="•"/>
            </a:pPr>
            <a:r>
              <a:rPr lang="en-US" altLang="ja-JP" sz="2000" dirty="0"/>
              <a:t>→ Review the improvement plan from the evaluation and make improvements</a:t>
            </a:r>
          </a:p>
        </p:txBody>
      </p:sp>
      <p:sp>
        <p:nvSpPr>
          <p:cNvPr id="4" name="スライド番号プレースホルダー 3"/>
          <p:cNvSpPr>
            <a:spLocks noGrp="1"/>
          </p:cNvSpPr>
          <p:nvPr>
            <p:ph type="sldNum" sz="quarter" idx="12"/>
          </p:nvPr>
        </p:nvSpPr>
        <p:spPr/>
        <p:txBody>
          <a:bodyPr/>
          <a:lstStyle/>
          <a:p>
            <a:fld id="{90F73807-5E11-46F9-822D-FDB1C42D9F73}" type="slidenum">
              <a:rPr kumimoji="1" lang="ja-JP" altLang="en-US" smtClean="0"/>
              <a:t>24</a:t>
            </a:fld>
            <a:endParaRPr kumimoji="1" lang="ja-JP" altLang="en-US"/>
          </a:p>
        </p:txBody>
      </p:sp>
      <p:sp>
        <p:nvSpPr>
          <p:cNvPr id="7" name="四角形吹き出し 6"/>
          <p:cNvSpPr/>
          <p:nvPr/>
        </p:nvSpPr>
        <p:spPr>
          <a:xfrm>
            <a:off x="6876256" y="2852936"/>
            <a:ext cx="3184104" cy="771619"/>
          </a:xfrm>
          <a:prstGeom prst="wedgeRectCallout">
            <a:avLst>
              <a:gd name="adj1" fmla="val -20552"/>
              <a:gd name="adj2" fmla="val -83916"/>
            </a:avLst>
          </a:prstGeom>
        </p:spPr>
        <p:style>
          <a:lnRef idx="2">
            <a:schemeClr val="accent2"/>
          </a:lnRef>
          <a:fillRef idx="1">
            <a:schemeClr val="lt1"/>
          </a:fillRef>
          <a:effectRef idx="0">
            <a:schemeClr val="accent2"/>
          </a:effectRef>
          <a:fontRef idx="minor">
            <a:schemeClr val="dk1"/>
          </a:fontRef>
        </p:style>
        <p:txBody>
          <a:bodyPr rtlCol="0" anchor="ctr"/>
          <a:lstStyle/>
          <a:p>
            <a:pPr lvl="0" algn="ctr"/>
            <a:r>
              <a:rPr lang="en-US" altLang="ja-JP" sz="2800" dirty="0">
                <a:solidFill>
                  <a:schemeClr val="tx1"/>
                </a:solidFill>
              </a:rPr>
              <a:t>2 Switch teaching material software</a:t>
            </a:r>
            <a:endParaRPr lang="ja-JP" altLang="en-US" sz="2800" dirty="0">
              <a:solidFill>
                <a:schemeClr val="tx1"/>
              </a:solidFill>
            </a:endParaRPr>
          </a:p>
        </p:txBody>
      </p:sp>
    </p:spTree>
    <p:extLst>
      <p:ext uri="{BB962C8B-B14F-4D97-AF65-F5344CB8AC3E}">
        <p14:creationId xmlns:p14="http://schemas.microsoft.com/office/powerpoint/2010/main" val="35865616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722313" y="1916832"/>
            <a:ext cx="7772400" cy="2200275"/>
          </a:xfrm>
        </p:spPr>
        <p:txBody>
          <a:bodyPr/>
          <a:lstStyle/>
          <a:p>
            <a:r>
              <a:rPr kumimoji="1" lang="ja-JP" altLang="en-US" cap="none" spc="0" dirty="0">
                <a:ln w="18415" cmpd="sng">
                  <a:solidFill>
                    <a:srgbClr val="FFFFFF"/>
                  </a:solidFill>
                  <a:prstDash val="solid"/>
                </a:ln>
                <a:solidFill>
                  <a:srgbClr val="FFFFFF"/>
                </a:solidFill>
                <a:effectLst>
                  <a:outerShdw blurRad="63500" dir="3600000" algn="tl" rotWithShape="0">
                    <a:srgbClr val="000000">
                      <a:alpha val="70000"/>
                    </a:srgbClr>
                  </a:outerShdw>
                </a:effectLst>
              </a:rPr>
              <a:t>ご清聴ありがとうございました</a:t>
            </a:r>
          </a:p>
        </p:txBody>
      </p:sp>
      <p:sp>
        <p:nvSpPr>
          <p:cNvPr id="3" name="テキス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90F73807-5E11-46F9-822D-FDB1C42D9F73}" type="slidenum">
              <a:rPr kumimoji="1" lang="ja-JP" altLang="en-US" smtClean="0"/>
              <a:t>25</a:t>
            </a:fld>
            <a:endParaRPr kumimoji="1" lang="ja-JP" altLang="en-US"/>
          </a:p>
        </p:txBody>
      </p:sp>
    </p:spTree>
    <p:extLst>
      <p:ext uri="{BB962C8B-B14F-4D97-AF65-F5344CB8AC3E}">
        <p14:creationId xmlns:p14="http://schemas.microsoft.com/office/powerpoint/2010/main" val="6919165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正方形/長方形 22"/>
          <p:cNvSpPr/>
          <p:nvPr/>
        </p:nvSpPr>
        <p:spPr>
          <a:xfrm>
            <a:off x="4427984" y="2152020"/>
            <a:ext cx="4536504" cy="322119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dirty="0"/>
              <a:t>スイッチの接続方法</a:t>
            </a:r>
          </a:p>
        </p:txBody>
      </p:sp>
      <p:sp>
        <p:nvSpPr>
          <p:cNvPr id="3" name="スライド番号プレースホルダー 2"/>
          <p:cNvSpPr>
            <a:spLocks noGrp="1"/>
          </p:cNvSpPr>
          <p:nvPr>
            <p:ph type="sldNum" sz="quarter" idx="12"/>
          </p:nvPr>
        </p:nvSpPr>
        <p:spPr/>
        <p:txBody>
          <a:bodyPr/>
          <a:lstStyle/>
          <a:p>
            <a:fld id="{90F73807-5E11-46F9-822D-FDB1C42D9F73}" type="slidenum">
              <a:rPr kumimoji="1" lang="ja-JP" altLang="en-US" smtClean="0"/>
              <a:t>26</a:t>
            </a:fld>
            <a:endParaRPr kumimoji="1" lang="ja-JP" altLang="en-US"/>
          </a:p>
        </p:txBody>
      </p:sp>
      <p:graphicFrame>
        <p:nvGraphicFramePr>
          <p:cNvPr id="4" name="表 3"/>
          <p:cNvGraphicFramePr>
            <a:graphicFrameLocks noGrp="1"/>
          </p:cNvGraphicFramePr>
          <p:nvPr>
            <p:extLst>
              <p:ext uri="{D42A27DB-BD31-4B8C-83A1-F6EECF244321}">
                <p14:modId xmlns:p14="http://schemas.microsoft.com/office/powerpoint/2010/main" val="3603607120"/>
              </p:ext>
            </p:extLst>
          </p:nvPr>
        </p:nvGraphicFramePr>
        <p:xfrm>
          <a:off x="575668" y="5445224"/>
          <a:ext cx="6096000" cy="1112520"/>
        </p:xfrm>
        <a:graphic>
          <a:graphicData uri="http://schemas.openxmlformats.org/drawingml/2006/table">
            <a:tbl>
              <a:tblPr firstRow="1" bandRow="1">
                <a:tableStyleId>{5C22544A-7EE6-4342-B048-85BDC9FD1C3A}</a:tableStyleId>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70840">
                <a:tc gridSpan="5">
                  <a:txBody>
                    <a:bodyPr/>
                    <a:lstStyle/>
                    <a:p>
                      <a:pPr algn="ctr"/>
                      <a:r>
                        <a:rPr kumimoji="1" lang="ja-JP" altLang="en-US" dirty="0"/>
                        <a:t>スイッチポート番号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kumimoji="1" lang="ja-JP" altLang="en-US" dirty="0"/>
                    </a:p>
                  </a:txBody>
                  <a:tcPr/>
                </a:tc>
                <a:tc hMerge="1">
                  <a:txBody>
                    <a:bodyPr/>
                    <a:lstStyle/>
                    <a:p>
                      <a:endParaRPr kumimoji="1" lang="ja-JP" altLang="en-US" dirty="0"/>
                    </a:p>
                  </a:txBody>
                  <a:tcPr/>
                </a:tc>
                <a:tc hMerge="1">
                  <a:txBody>
                    <a:bodyPr/>
                    <a:lstStyle/>
                    <a:p>
                      <a:endParaRPr kumimoji="1" lang="ja-JP" altLang="en-US" dirty="0"/>
                    </a:p>
                  </a:txBody>
                  <a:tcPr/>
                </a:tc>
                <a:tc hMerge="1">
                  <a:txBody>
                    <a:bodyPr/>
                    <a:lstStyle/>
                    <a:p>
                      <a:endParaRPr kumimoji="1" lang="ja-JP" altLang="en-US" dirty="0"/>
                    </a:p>
                  </a:txBody>
                  <a:tcPr/>
                </a:tc>
                <a:extLst>
                  <a:ext uri="{0D108BD9-81ED-4DB2-BD59-A6C34878D82A}">
                    <a16:rowId xmlns:a16="http://schemas.microsoft.com/office/drawing/2014/main" val="10000"/>
                  </a:ext>
                </a:extLst>
              </a:tr>
              <a:tr h="370840">
                <a:tc>
                  <a:txBody>
                    <a:bodyPr/>
                    <a:lstStyle/>
                    <a:p>
                      <a:pPr algn="ctr"/>
                      <a:r>
                        <a:rPr kumimoji="1" lang="en-US" altLang="ja-JP" dirty="0"/>
                        <a:t>1</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dirty="0"/>
                        <a:t>2</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dirty="0"/>
                        <a:t>3</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dirty="0"/>
                        <a:t>4</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dirty="0"/>
                        <a:t>5</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0840">
                <a:tc>
                  <a:txBody>
                    <a:bodyPr/>
                    <a:lstStyle/>
                    <a:p>
                      <a:pPr algn="ctr"/>
                      <a:r>
                        <a:rPr kumimoji="1" lang="en-US" altLang="ja-JP" dirty="0"/>
                        <a:t>Space</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a:t>Enter</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a:t>1</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a:t>3</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kumimoji="1" lang="en-US" altLang="ja-JP" dirty="0"/>
                        <a:t>―</a:t>
                      </a:r>
                      <a:endParaRPr kumimoji="1" lang="ja-JP" alt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pic>
        <p:nvPicPr>
          <p:cNvPr id="3074" name="Picture 2" descr="C:\Users\goto\Downloads\DSC_075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901" r="29836" b="7086"/>
          <a:stretch/>
        </p:blipFill>
        <p:spPr bwMode="auto">
          <a:xfrm>
            <a:off x="971600" y="2376434"/>
            <a:ext cx="2412156" cy="284824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395536" y="1628800"/>
            <a:ext cx="3845925" cy="523220"/>
          </a:xfrm>
          <a:prstGeom prst="rect">
            <a:avLst/>
          </a:prstGeom>
          <a:solidFill>
            <a:schemeClr val="bg2"/>
          </a:solidFill>
          <a:ln>
            <a:solidFill>
              <a:schemeClr val="bg2"/>
            </a:solidFill>
          </a:ln>
        </p:spPr>
        <p:txBody>
          <a:bodyPr wrap="none" rtlCol="0">
            <a:spAutoFit/>
          </a:bodyPr>
          <a:lstStyle/>
          <a:p>
            <a:r>
              <a:rPr lang="ja-JP" altLang="en-US" sz="2800" dirty="0"/>
              <a:t>スイッチインターフェース</a:t>
            </a:r>
            <a:endParaRPr kumimoji="1" lang="ja-JP" altLang="en-US" sz="2800" dirty="0"/>
          </a:p>
        </p:txBody>
      </p:sp>
      <p:grpSp>
        <p:nvGrpSpPr>
          <p:cNvPr id="7" name="グループ化 6"/>
          <p:cNvGrpSpPr/>
          <p:nvPr/>
        </p:nvGrpSpPr>
        <p:grpSpPr>
          <a:xfrm>
            <a:off x="4603361" y="3528592"/>
            <a:ext cx="2304256" cy="1368152"/>
            <a:chOff x="3419872" y="2493392"/>
            <a:chExt cx="3456384" cy="1799704"/>
          </a:xfrm>
        </p:grpSpPr>
        <p:sp>
          <p:nvSpPr>
            <p:cNvPr id="5" name="角丸四角形 4"/>
            <p:cNvSpPr/>
            <p:nvPr/>
          </p:nvSpPr>
          <p:spPr>
            <a:xfrm>
              <a:off x="3419872" y="2493392"/>
              <a:ext cx="3456384" cy="1799704"/>
            </a:xfrm>
            <a:prstGeom prst="roundRect">
              <a:avLst/>
            </a:prstGeom>
            <a:solidFill>
              <a:schemeClr val="bg1">
                <a:lumMod val="75000"/>
              </a:schemeClr>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pic>
          <p:nvPicPr>
            <p:cNvPr id="307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21344" y="2636912"/>
              <a:ext cx="3065123" cy="1483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6" name="グループ化 15"/>
          <p:cNvGrpSpPr/>
          <p:nvPr/>
        </p:nvGrpSpPr>
        <p:grpSpPr>
          <a:xfrm>
            <a:off x="7157464" y="2877813"/>
            <a:ext cx="1521759" cy="2346863"/>
            <a:chOff x="6877035" y="2570418"/>
            <a:chExt cx="1806558" cy="2606735"/>
          </a:xfrm>
        </p:grpSpPr>
        <p:grpSp>
          <p:nvGrpSpPr>
            <p:cNvPr id="9" name="グループ化 8"/>
            <p:cNvGrpSpPr/>
            <p:nvPr/>
          </p:nvGrpSpPr>
          <p:grpSpPr>
            <a:xfrm>
              <a:off x="7439571" y="2570418"/>
              <a:ext cx="744213" cy="1428264"/>
              <a:chOff x="7106938" y="2267818"/>
              <a:chExt cx="1017587" cy="1797358"/>
            </a:xfrm>
          </p:grpSpPr>
          <p:pic>
            <p:nvPicPr>
              <p:cNvPr id="3075"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49326" y="3063549"/>
                <a:ext cx="850646" cy="10016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06938" y="2267818"/>
                <a:ext cx="1017587" cy="738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7" name="円/楕円 16"/>
            <p:cNvSpPr/>
            <p:nvPr/>
          </p:nvSpPr>
          <p:spPr>
            <a:xfrm>
              <a:off x="6877035" y="4736790"/>
              <a:ext cx="616404" cy="440363"/>
            </a:xfrm>
            <a:prstGeom prst="ellipse">
              <a:avLst/>
            </a:prstGeom>
            <a:solidFill>
              <a:srgbClr val="292934"/>
            </a:solidFill>
            <a:ln w="26425" cap="flat" cmpd="sng" algn="ctr">
              <a:solidFill>
                <a:srgbClr val="29293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FFFFFF"/>
                </a:solidFill>
                <a:effectLst/>
                <a:uLnTx/>
                <a:uFillTx/>
                <a:latin typeface="Arial"/>
                <a:ea typeface="ＭＳ Ｐゴシック"/>
                <a:cs typeface="+mn-cs"/>
              </a:endParaRPr>
            </a:p>
          </p:txBody>
        </p:sp>
        <p:sp>
          <p:nvSpPr>
            <p:cNvPr id="18" name="円/楕円 17"/>
            <p:cNvSpPr/>
            <p:nvPr/>
          </p:nvSpPr>
          <p:spPr>
            <a:xfrm>
              <a:off x="8025328" y="4736790"/>
              <a:ext cx="658265" cy="440363"/>
            </a:xfrm>
            <a:prstGeom prst="ellipse">
              <a:avLst/>
            </a:prstGeom>
            <a:solidFill>
              <a:srgbClr val="292934"/>
            </a:solidFill>
            <a:ln w="26425" cap="flat" cmpd="sng" algn="ctr">
              <a:solidFill>
                <a:srgbClr val="29293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FFFFFF"/>
                </a:solidFill>
                <a:effectLst/>
                <a:uLnTx/>
                <a:uFillTx/>
                <a:latin typeface="Arial"/>
                <a:ea typeface="ＭＳ Ｐゴシック"/>
                <a:cs typeface="+mn-cs"/>
              </a:endParaRPr>
            </a:p>
          </p:txBody>
        </p:sp>
        <p:sp>
          <p:nvSpPr>
            <p:cNvPr id="19" name="円/楕円 18"/>
            <p:cNvSpPr/>
            <p:nvPr/>
          </p:nvSpPr>
          <p:spPr>
            <a:xfrm>
              <a:off x="6886468" y="4685486"/>
              <a:ext cx="550732" cy="393021"/>
            </a:xfrm>
            <a:prstGeom prst="ellipse">
              <a:avLst/>
            </a:prstGeom>
            <a:solidFill>
              <a:srgbClr val="FF0000"/>
            </a:solidFill>
            <a:ln w="26425" cap="flat" cmpd="sng" algn="ctr">
              <a:solidFill>
                <a:srgbClr val="93A29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FFFFFF"/>
                </a:solidFill>
                <a:effectLst/>
                <a:uLnTx/>
                <a:uFillTx/>
                <a:latin typeface="Arial"/>
                <a:ea typeface="ＭＳ Ｐゴシック"/>
                <a:cs typeface="+mn-cs"/>
              </a:endParaRPr>
            </a:p>
          </p:txBody>
        </p:sp>
        <p:sp>
          <p:nvSpPr>
            <p:cNvPr id="20" name="円/楕円 19"/>
            <p:cNvSpPr/>
            <p:nvPr/>
          </p:nvSpPr>
          <p:spPr>
            <a:xfrm>
              <a:off x="8055895" y="4685485"/>
              <a:ext cx="597132" cy="422452"/>
            </a:xfrm>
            <a:prstGeom prst="ellipse">
              <a:avLst/>
            </a:prstGeom>
            <a:solidFill>
              <a:srgbClr val="0070C0"/>
            </a:solidFill>
            <a:ln w="26425" cap="flat" cmpd="sng" algn="ctr">
              <a:solidFill>
                <a:srgbClr val="93A29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FFFFFF"/>
                </a:solidFill>
                <a:effectLst/>
                <a:uLnTx/>
                <a:uFillTx/>
                <a:latin typeface="Arial"/>
                <a:ea typeface="ＭＳ Ｐゴシック"/>
                <a:cs typeface="+mn-cs"/>
              </a:endParaRPr>
            </a:p>
          </p:txBody>
        </p:sp>
        <p:sp>
          <p:nvSpPr>
            <p:cNvPr id="14" name="フリーフォーム 13"/>
            <p:cNvSpPr/>
            <p:nvPr/>
          </p:nvSpPr>
          <p:spPr>
            <a:xfrm>
              <a:off x="7270230" y="4002374"/>
              <a:ext cx="419724" cy="704537"/>
            </a:xfrm>
            <a:custGeom>
              <a:avLst/>
              <a:gdLst>
                <a:gd name="connsiteX0" fmla="*/ 419724 w 419724"/>
                <a:gd name="connsiteY0" fmla="*/ 0 h 704537"/>
                <a:gd name="connsiteX1" fmla="*/ 389744 w 419724"/>
                <a:gd name="connsiteY1" fmla="*/ 224852 h 704537"/>
                <a:gd name="connsiteX2" fmla="*/ 359763 w 419724"/>
                <a:gd name="connsiteY2" fmla="*/ 314793 h 704537"/>
                <a:gd name="connsiteX3" fmla="*/ 329783 w 419724"/>
                <a:gd name="connsiteY3" fmla="*/ 419724 h 704537"/>
                <a:gd name="connsiteX4" fmla="*/ 299803 w 419724"/>
                <a:gd name="connsiteY4" fmla="*/ 464695 h 704537"/>
                <a:gd name="connsiteX5" fmla="*/ 284813 w 419724"/>
                <a:gd name="connsiteY5" fmla="*/ 524656 h 704537"/>
                <a:gd name="connsiteX6" fmla="*/ 254832 w 419724"/>
                <a:gd name="connsiteY6" fmla="*/ 554636 h 704537"/>
                <a:gd name="connsiteX7" fmla="*/ 119921 w 419724"/>
                <a:gd name="connsiteY7" fmla="*/ 629587 h 704537"/>
                <a:gd name="connsiteX8" fmla="*/ 74950 w 419724"/>
                <a:gd name="connsiteY8" fmla="*/ 659567 h 704537"/>
                <a:gd name="connsiteX9" fmla="*/ 0 w 419724"/>
                <a:gd name="connsiteY9" fmla="*/ 704537 h 704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724" h="704537">
                  <a:moveTo>
                    <a:pt x="419724" y="0"/>
                  </a:moveTo>
                  <a:cubicBezTo>
                    <a:pt x="414734" y="44913"/>
                    <a:pt x="403201" y="171025"/>
                    <a:pt x="389744" y="224852"/>
                  </a:cubicBezTo>
                  <a:cubicBezTo>
                    <a:pt x="382079" y="255511"/>
                    <a:pt x="367428" y="284134"/>
                    <a:pt x="359763" y="314793"/>
                  </a:cubicBezTo>
                  <a:cubicBezTo>
                    <a:pt x="354960" y="334006"/>
                    <a:pt x="340536" y="398218"/>
                    <a:pt x="329783" y="419724"/>
                  </a:cubicBezTo>
                  <a:cubicBezTo>
                    <a:pt x="321726" y="435838"/>
                    <a:pt x="309796" y="449705"/>
                    <a:pt x="299803" y="464695"/>
                  </a:cubicBezTo>
                  <a:cubicBezTo>
                    <a:pt x="294806" y="484682"/>
                    <a:pt x="294027" y="506229"/>
                    <a:pt x="284813" y="524656"/>
                  </a:cubicBezTo>
                  <a:cubicBezTo>
                    <a:pt x="278492" y="537297"/>
                    <a:pt x="266138" y="546156"/>
                    <a:pt x="254832" y="554636"/>
                  </a:cubicBezTo>
                  <a:cubicBezTo>
                    <a:pt x="65780" y="696423"/>
                    <a:pt x="236771" y="571161"/>
                    <a:pt x="119921" y="629587"/>
                  </a:cubicBezTo>
                  <a:cubicBezTo>
                    <a:pt x="103807" y="637644"/>
                    <a:pt x="91064" y="651510"/>
                    <a:pt x="74950" y="659567"/>
                  </a:cubicBezTo>
                  <a:cubicBezTo>
                    <a:pt x="-2886" y="698484"/>
                    <a:pt x="58557" y="645980"/>
                    <a:pt x="0" y="70453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フリーフォーム 14"/>
            <p:cNvSpPr/>
            <p:nvPr/>
          </p:nvSpPr>
          <p:spPr>
            <a:xfrm>
              <a:off x="7839856" y="4002374"/>
              <a:ext cx="359764" cy="719528"/>
            </a:xfrm>
            <a:custGeom>
              <a:avLst/>
              <a:gdLst>
                <a:gd name="connsiteX0" fmla="*/ 0 w 359764"/>
                <a:gd name="connsiteY0" fmla="*/ 0 h 719528"/>
                <a:gd name="connsiteX1" fmla="*/ 14990 w 359764"/>
                <a:gd name="connsiteY1" fmla="*/ 134911 h 719528"/>
                <a:gd name="connsiteX2" fmla="*/ 74951 w 359764"/>
                <a:gd name="connsiteY2" fmla="*/ 224852 h 719528"/>
                <a:gd name="connsiteX3" fmla="*/ 89941 w 359764"/>
                <a:gd name="connsiteY3" fmla="*/ 359764 h 719528"/>
                <a:gd name="connsiteX4" fmla="*/ 179882 w 359764"/>
                <a:gd name="connsiteY4" fmla="*/ 479685 h 719528"/>
                <a:gd name="connsiteX5" fmla="*/ 209862 w 359764"/>
                <a:gd name="connsiteY5" fmla="*/ 524656 h 719528"/>
                <a:gd name="connsiteX6" fmla="*/ 224852 w 359764"/>
                <a:gd name="connsiteY6" fmla="*/ 569626 h 719528"/>
                <a:gd name="connsiteX7" fmla="*/ 254833 w 359764"/>
                <a:gd name="connsiteY7" fmla="*/ 599606 h 719528"/>
                <a:gd name="connsiteX8" fmla="*/ 284813 w 359764"/>
                <a:gd name="connsiteY8" fmla="*/ 644577 h 719528"/>
                <a:gd name="connsiteX9" fmla="*/ 359764 w 359764"/>
                <a:gd name="connsiteY9" fmla="*/ 719528 h 71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9764" h="719528">
                  <a:moveTo>
                    <a:pt x="0" y="0"/>
                  </a:moveTo>
                  <a:cubicBezTo>
                    <a:pt x="4997" y="44970"/>
                    <a:pt x="682" y="91986"/>
                    <a:pt x="14990" y="134911"/>
                  </a:cubicBezTo>
                  <a:cubicBezTo>
                    <a:pt x="26384" y="169094"/>
                    <a:pt x="74951" y="224852"/>
                    <a:pt x="74951" y="224852"/>
                  </a:cubicBezTo>
                  <a:cubicBezTo>
                    <a:pt x="79948" y="269823"/>
                    <a:pt x="79767" y="315675"/>
                    <a:pt x="89941" y="359764"/>
                  </a:cubicBezTo>
                  <a:cubicBezTo>
                    <a:pt x="108032" y="438159"/>
                    <a:pt x="135149" y="412584"/>
                    <a:pt x="179882" y="479685"/>
                  </a:cubicBezTo>
                  <a:cubicBezTo>
                    <a:pt x="189875" y="494675"/>
                    <a:pt x="201805" y="508542"/>
                    <a:pt x="209862" y="524656"/>
                  </a:cubicBezTo>
                  <a:cubicBezTo>
                    <a:pt x="216928" y="538789"/>
                    <a:pt x="216722" y="556077"/>
                    <a:pt x="224852" y="569626"/>
                  </a:cubicBezTo>
                  <a:cubicBezTo>
                    <a:pt x="232123" y="581745"/>
                    <a:pt x="246004" y="588570"/>
                    <a:pt x="254833" y="599606"/>
                  </a:cubicBezTo>
                  <a:cubicBezTo>
                    <a:pt x="266088" y="613674"/>
                    <a:pt x="272949" y="631019"/>
                    <a:pt x="284813" y="644577"/>
                  </a:cubicBezTo>
                  <a:cubicBezTo>
                    <a:pt x="308079" y="671167"/>
                    <a:pt x="359764" y="719528"/>
                    <a:pt x="359764" y="71952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2" name="テキスト ボックス 21"/>
          <p:cNvSpPr txBox="1"/>
          <p:nvPr/>
        </p:nvSpPr>
        <p:spPr>
          <a:xfrm>
            <a:off x="5589322" y="2341274"/>
            <a:ext cx="2379177" cy="461665"/>
          </a:xfrm>
          <a:prstGeom prst="rect">
            <a:avLst/>
          </a:prstGeom>
        </p:spPr>
        <p:style>
          <a:lnRef idx="3">
            <a:schemeClr val="lt1"/>
          </a:lnRef>
          <a:fillRef idx="1">
            <a:schemeClr val="accent2"/>
          </a:fillRef>
          <a:effectRef idx="1">
            <a:schemeClr val="accent2"/>
          </a:effectRef>
          <a:fontRef idx="minor">
            <a:schemeClr val="lt1"/>
          </a:fontRef>
        </p:style>
        <p:txBody>
          <a:bodyPr wrap="none" rtlCol="0">
            <a:spAutoFit/>
          </a:bodyPr>
          <a:lstStyle/>
          <a:p>
            <a:r>
              <a:rPr kumimoji="1" lang="en-US" altLang="ja-JP" sz="2400" dirty="0"/>
              <a:t>Bluetooth</a:t>
            </a:r>
            <a:r>
              <a:rPr kumimoji="1" lang="ja-JP" altLang="en-US" sz="2400" dirty="0"/>
              <a:t>で接続</a:t>
            </a:r>
          </a:p>
        </p:txBody>
      </p:sp>
    </p:spTree>
    <p:extLst>
      <p:ext uri="{BB962C8B-B14F-4D97-AF65-F5344CB8AC3E}">
        <p14:creationId xmlns:p14="http://schemas.microsoft.com/office/powerpoint/2010/main" val="18391269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正方形/長方形 11"/>
          <p:cNvSpPr/>
          <p:nvPr/>
        </p:nvSpPr>
        <p:spPr>
          <a:xfrm>
            <a:off x="4512039" y="4407108"/>
            <a:ext cx="3300321" cy="5340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kumimoji="1" lang="ja-JP" altLang="en-US" dirty="0"/>
              <a:t>スイッチの接続方法</a:t>
            </a:r>
          </a:p>
        </p:txBody>
      </p:sp>
      <p:sp>
        <p:nvSpPr>
          <p:cNvPr id="3" name="スライド番号プレースホルダー 2"/>
          <p:cNvSpPr>
            <a:spLocks noGrp="1"/>
          </p:cNvSpPr>
          <p:nvPr>
            <p:ph type="sldNum" sz="quarter" idx="12"/>
          </p:nvPr>
        </p:nvSpPr>
        <p:spPr/>
        <p:txBody>
          <a:bodyPr/>
          <a:lstStyle/>
          <a:p>
            <a:fld id="{90F73807-5E11-46F9-822D-FDB1C42D9F73}" type="slidenum">
              <a:rPr kumimoji="1" lang="ja-JP" altLang="en-US" smtClean="0"/>
              <a:t>27</a:t>
            </a:fld>
            <a:endParaRPr kumimoji="1" lang="ja-JP" altLang="en-US"/>
          </a:p>
        </p:txBody>
      </p:sp>
      <p:sp>
        <p:nvSpPr>
          <p:cNvPr id="4" name="テキスト ボックス 3"/>
          <p:cNvSpPr txBox="1"/>
          <p:nvPr/>
        </p:nvSpPr>
        <p:spPr>
          <a:xfrm>
            <a:off x="395536" y="1628800"/>
            <a:ext cx="2576346" cy="523220"/>
          </a:xfrm>
          <a:prstGeom prst="rect">
            <a:avLst/>
          </a:prstGeom>
          <a:solidFill>
            <a:schemeClr val="bg2"/>
          </a:solidFill>
          <a:ln>
            <a:solidFill>
              <a:schemeClr val="bg2"/>
            </a:solidFill>
          </a:ln>
        </p:spPr>
        <p:txBody>
          <a:bodyPr wrap="none" rtlCol="0">
            <a:spAutoFit/>
          </a:bodyPr>
          <a:lstStyle/>
          <a:p>
            <a:r>
              <a:rPr kumimoji="1" lang="en-US" altLang="ja-JP" sz="2800" dirty="0" err="1"/>
              <a:t>i</a:t>
            </a:r>
            <a:r>
              <a:rPr lang="en-US" altLang="ja-JP" sz="2800" dirty="0" err="1"/>
              <a:t>+p</a:t>
            </a:r>
            <a:r>
              <a:rPr kumimoji="1" lang="en-US" altLang="ja-JP" sz="2800" dirty="0" err="1"/>
              <a:t>ad</a:t>
            </a:r>
            <a:r>
              <a:rPr lang="ja-JP" altLang="en-US" sz="2800" dirty="0"/>
              <a:t>タッチャー</a:t>
            </a:r>
            <a:endParaRPr kumimoji="1" lang="en-US" altLang="ja-JP" sz="28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481" y="2780928"/>
            <a:ext cx="3672408" cy="27028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正方形/長方形 4"/>
          <p:cNvSpPr/>
          <p:nvPr/>
        </p:nvSpPr>
        <p:spPr>
          <a:xfrm>
            <a:off x="224483" y="5669742"/>
            <a:ext cx="4102405" cy="338554"/>
          </a:xfrm>
          <a:prstGeom prst="rect">
            <a:avLst/>
          </a:prstGeom>
        </p:spPr>
        <p:txBody>
          <a:bodyPr wrap="none">
            <a:spAutoFit/>
          </a:bodyPr>
          <a:lstStyle/>
          <a:p>
            <a:r>
              <a:rPr lang="en-US" altLang="ja-JP" sz="1600" dirty="0">
                <a:solidFill>
                  <a:srgbClr val="0070C0"/>
                </a:solidFill>
              </a:rPr>
              <a:t>http://ps-poche.shop-pro.jp/?pid=73160275</a:t>
            </a:r>
            <a:endParaRPr lang="ja-JP" altLang="en-US" sz="1600" dirty="0">
              <a:solidFill>
                <a:srgbClr val="0070C0"/>
              </a:solidFill>
            </a:endParaRPr>
          </a:p>
        </p:txBody>
      </p:sp>
      <p:sp>
        <p:nvSpPr>
          <p:cNvPr id="6" name="フリーフォーム 5"/>
          <p:cNvSpPr/>
          <p:nvPr/>
        </p:nvSpPr>
        <p:spPr>
          <a:xfrm>
            <a:off x="1633928" y="2953062"/>
            <a:ext cx="914587" cy="734518"/>
          </a:xfrm>
          <a:custGeom>
            <a:avLst/>
            <a:gdLst>
              <a:gd name="connsiteX0" fmla="*/ 569626 w 914587"/>
              <a:gd name="connsiteY0" fmla="*/ 734518 h 734518"/>
              <a:gd name="connsiteX1" fmla="*/ 389744 w 914587"/>
              <a:gd name="connsiteY1" fmla="*/ 704538 h 734518"/>
              <a:gd name="connsiteX2" fmla="*/ 299803 w 914587"/>
              <a:gd name="connsiteY2" fmla="*/ 674558 h 734518"/>
              <a:gd name="connsiteX3" fmla="*/ 254833 w 914587"/>
              <a:gd name="connsiteY3" fmla="*/ 659568 h 734518"/>
              <a:gd name="connsiteX4" fmla="*/ 179882 w 914587"/>
              <a:gd name="connsiteY4" fmla="*/ 644577 h 734518"/>
              <a:gd name="connsiteX5" fmla="*/ 89941 w 914587"/>
              <a:gd name="connsiteY5" fmla="*/ 614597 h 734518"/>
              <a:gd name="connsiteX6" fmla="*/ 59961 w 914587"/>
              <a:gd name="connsiteY6" fmla="*/ 569627 h 734518"/>
              <a:gd name="connsiteX7" fmla="*/ 14990 w 914587"/>
              <a:gd name="connsiteY7" fmla="*/ 524656 h 734518"/>
              <a:gd name="connsiteX8" fmla="*/ 0 w 914587"/>
              <a:gd name="connsiteY8" fmla="*/ 479686 h 734518"/>
              <a:gd name="connsiteX9" fmla="*/ 14990 w 914587"/>
              <a:gd name="connsiteY9" fmla="*/ 194872 h 734518"/>
              <a:gd name="connsiteX10" fmla="*/ 44970 w 914587"/>
              <a:gd name="connsiteY10" fmla="*/ 104931 h 734518"/>
              <a:gd name="connsiteX11" fmla="*/ 104931 w 914587"/>
              <a:gd name="connsiteY11" fmla="*/ 74951 h 734518"/>
              <a:gd name="connsiteX12" fmla="*/ 209862 w 914587"/>
              <a:gd name="connsiteY12" fmla="*/ 44971 h 734518"/>
              <a:gd name="connsiteX13" fmla="*/ 494675 w 914587"/>
              <a:gd name="connsiteY13" fmla="*/ 0 h 734518"/>
              <a:gd name="connsiteX14" fmla="*/ 764498 w 914587"/>
              <a:gd name="connsiteY14" fmla="*/ 29981 h 734518"/>
              <a:gd name="connsiteX15" fmla="*/ 809469 w 914587"/>
              <a:gd name="connsiteY15" fmla="*/ 59961 h 734518"/>
              <a:gd name="connsiteX16" fmla="*/ 884420 w 914587"/>
              <a:gd name="connsiteY16" fmla="*/ 134912 h 734518"/>
              <a:gd name="connsiteX17" fmla="*/ 899410 w 914587"/>
              <a:gd name="connsiteY17" fmla="*/ 179882 h 734518"/>
              <a:gd name="connsiteX18" fmla="*/ 914400 w 914587"/>
              <a:gd name="connsiteY18" fmla="*/ 269823 h 734518"/>
              <a:gd name="connsiteX19" fmla="*/ 854439 w 914587"/>
              <a:gd name="connsiteY19" fmla="*/ 494676 h 734518"/>
              <a:gd name="connsiteX20" fmla="*/ 809469 w 914587"/>
              <a:gd name="connsiteY20" fmla="*/ 539646 h 734518"/>
              <a:gd name="connsiteX21" fmla="*/ 764498 w 914587"/>
              <a:gd name="connsiteY21" fmla="*/ 554636 h 734518"/>
              <a:gd name="connsiteX22" fmla="*/ 734518 w 914587"/>
              <a:gd name="connsiteY22" fmla="*/ 584617 h 734518"/>
              <a:gd name="connsiteX23" fmla="*/ 704538 w 914587"/>
              <a:gd name="connsiteY23" fmla="*/ 629587 h 734518"/>
              <a:gd name="connsiteX24" fmla="*/ 659567 w 914587"/>
              <a:gd name="connsiteY24" fmla="*/ 644577 h 734518"/>
              <a:gd name="connsiteX25" fmla="*/ 614597 w 914587"/>
              <a:gd name="connsiteY25" fmla="*/ 674558 h 734518"/>
              <a:gd name="connsiteX26" fmla="*/ 569626 w 914587"/>
              <a:gd name="connsiteY26" fmla="*/ 689548 h 734518"/>
              <a:gd name="connsiteX27" fmla="*/ 509665 w 914587"/>
              <a:gd name="connsiteY27" fmla="*/ 734518 h 73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914587" h="734518">
                <a:moveTo>
                  <a:pt x="569626" y="734518"/>
                </a:moveTo>
                <a:cubicBezTo>
                  <a:pt x="509665" y="724525"/>
                  <a:pt x="447412" y="723761"/>
                  <a:pt x="389744" y="704538"/>
                </a:cubicBezTo>
                <a:lnTo>
                  <a:pt x="299803" y="674558"/>
                </a:lnTo>
                <a:cubicBezTo>
                  <a:pt x="284813" y="669561"/>
                  <a:pt x="270327" y="662667"/>
                  <a:pt x="254833" y="659568"/>
                </a:cubicBezTo>
                <a:cubicBezTo>
                  <a:pt x="229849" y="654571"/>
                  <a:pt x="204463" y="651281"/>
                  <a:pt x="179882" y="644577"/>
                </a:cubicBezTo>
                <a:cubicBezTo>
                  <a:pt x="149394" y="636262"/>
                  <a:pt x="89941" y="614597"/>
                  <a:pt x="89941" y="614597"/>
                </a:cubicBezTo>
                <a:cubicBezTo>
                  <a:pt x="79948" y="599607"/>
                  <a:pt x="71494" y="583467"/>
                  <a:pt x="59961" y="569627"/>
                </a:cubicBezTo>
                <a:cubicBezTo>
                  <a:pt x="46389" y="553341"/>
                  <a:pt x="26749" y="542295"/>
                  <a:pt x="14990" y="524656"/>
                </a:cubicBezTo>
                <a:cubicBezTo>
                  <a:pt x="6225" y="511509"/>
                  <a:pt x="4997" y="494676"/>
                  <a:pt x="0" y="479686"/>
                </a:cubicBezTo>
                <a:cubicBezTo>
                  <a:pt x="4997" y="384748"/>
                  <a:pt x="3663" y="289264"/>
                  <a:pt x="14990" y="194872"/>
                </a:cubicBezTo>
                <a:cubicBezTo>
                  <a:pt x="18755" y="163495"/>
                  <a:pt x="16704" y="119064"/>
                  <a:pt x="44970" y="104931"/>
                </a:cubicBezTo>
                <a:cubicBezTo>
                  <a:pt x="64957" y="94938"/>
                  <a:pt x="84392" y="83753"/>
                  <a:pt x="104931" y="74951"/>
                </a:cubicBezTo>
                <a:cubicBezTo>
                  <a:pt x="155460" y="53296"/>
                  <a:pt x="152809" y="63989"/>
                  <a:pt x="209862" y="44971"/>
                </a:cubicBezTo>
                <a:cubicBezTo>
                  <a:pt x="385583" y="-13604"/>
                  <a:pt x="165046" y="23545"/>
                  <a:pt x="494675" y="0"/>
                </a:cubicBezTo>
                <a:cubicBezTo>
                  <a:pt x="507240" y="898"/>
                  <a:pt x="700494" y="2550"/>
                  <a:pt x="764498" y="29981"/>
                </a:cubicBezTo>
                <a:cubicBezTo>
                  <a:pt x="781057" y="37078"/>
                  <a:pt x="795911" y="48097"/>
                  <a:pt x="809469" y="59961"/>
                </a:cubicBezTo>
                <a:cubicBezTo>
                  <a:pt x="836059" y="83227"/>
                  <a:pt x="884420" y="134912"/>
                  <a:pt x="884420" y="134912"/>
                </a:cubicBezTo>
                <a:cubicBezTo>
                  <a:pt x="889417" y="149902"/>
                  <a:pt x="895982" y="164457"/>
                  <a:pt x="899410" y="179882"/>
                </a:cubicBezTo>
                <a:cubicBezTo>
                  <a:pt x="906003" y="209552"/>
                  <a:pt x="916086" y="239476"/>
                  <a:pt x="914400" y="269823"/>
                </a:cubicBezTo>
                <a:cubicBezTo>
                  <a:pt x="908826" y="370160"/>
                  <a:pt x="910028" y="427969"/>
                  <a:pt x="854439" y="494676"/>
                </a:cubicBezTo>
                <a:cubicBezTo>
                  <a:pt x="840868" y="510962"/>
                  <a:pt x="827108" y="527887"/>
                  <a:pt x="809469" y="539646"/>
                </a:cubicBezTo>
                <a:cubicBezTo>
                  <a:pt x="796322" y="548411"/>
                  <a:pt x="779488" y="549639"/>
                  <a:pt x="764498" y="554636"/>
                </a:cubicBezTo>
                <a:cubicBezTo>
                  <a:pt x="754505" y="564630"/>
                  <a:pt x="743347" y="573581"/>
                  <a:pt x="734518" y="584617"/>
                </a:cubicBezTo>
                <a:cubicBezTo>
                  <a:pt x="723264" y="598685"/>
                  <a:pt x="718606" y="618333"/>
                  <a:pt x="704538" y="629587"/>
                </a:cubicBezTo>
                <a:cubicBezTo>
                  <a:pt x="692199" y="639458"/>
                  <a:pt x="674557" y="639580"/>
                  <a:pt x="659567" y="644577"/>
                </a:cubicBezTo>
                <a:cubicBezTo>
                  <a:pt x="644577" y="654571"/>
                  <a:pt x="630711" y="666501"/>
                  <a:pt x="614597" y="674558"/>
                </a:cubicBezTo>
                <a:cubicBezTo>
                  <a:pt x="600464" y="681625"/>
                  <a:pt x="583759" y="682482"/>
                  <a:pt x="569626" y="689548"/>
                </a:cubicBezTo>
                <a:cubicBezTo>
                  <a:pt x="535729" y="706496"/>
                  <a:pt x="530746" y="713438"/>
                  <a:pt x="509665" y="73451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フリーフォーム 6"/>
          <p:cNvSpPr/>
          <p:nvPr/>
        </p:nvSpPr>
        <p:spPr>
          <a:xfrm>
            <a:off x="2428407" y="2518348"/>
            <a:ext cx="2323475" cy="464695"/>
          </a:xfrm>
          <a:custGeom>
            <a:avLst/>
            <a:gdLst>
              <a:gd name="connsiteX0" fmla="*/ 0 w 2323475"/>
              <a:gd name="connsiteY0" fmla="*/ 464695 h 464695"/>
              <a:gd name="connsiteX1" fmla="*/ 74950 w 2323475"/>
              <a:gd name="connsiteY1" fmla="*/ 434714 h 464695"/>
              <a:gd name="connsiteX2" fmla="*/ 104931 w 2323475"/>
              <a:gd name="connsiteY2" fmla="*/ 374754 h 464695"/>
              <a:gd name="connsiteX3" fmla="*/ 179882 w 2323475"/>
              <a:gd name="connsiteY3" fmla="*/ 314793 h 464695"/>
              <a:gd name="connsiteX4" fmla="*/ 269823 w 2323475"/>
              <a:gd name="connsiteY4" fmla="*/ 239842 h 464695"/>
              <a:gd name="connsiteX5" fmla="*/ 329783 w 2323475"/>
              <a:gd name="connsiteY5" fmla="*/ 209862 h 464695"/>
              <a:gd name="connsiteX6" fmla="*/ 374754 w 2323475"/>
              <a:gd name="connsiteY6" fmla="*/ 179882 h 464695"/>
              <a:gd name="connsiteX7" fmla="*/ 419724 w 2323475"/>
              <a:gd name="connsiteY7" fmla="*/ 164891 h 464695"/>
              <a:gd name="connsiteX8" fmla="*/ 479685 w 2323475"/>
              <a:gd name="connsiteY8" fmla="*/ 134911 h 464695"/>
              <a:gd name="connsiteX9" fmla="*/ 524655 w 2323475"/>
              <a:gd name="connsiteY9" fmla="*/ 104931 h 464695"/>
              <a:gd name="connsiteX10" fmla="*/ 644577 w 2323475"/>
              <a:gd name="connsiteY10" fmla="*/ 74950 h 464695"/>
              <a:gd name="connsiteX11" fmla="*/ 719527 w 2323475"/>
              <a:gd name="connsiteY11" fmla="*/ 44970 h 464695"/>
              <a:gd name="connsiteX12" fmla="*/ 869429 w 2323475"/>
              <a:gd name="connsiteY12" fmla="*/ 0 h 464695"/>
              <a:gd name="connsiteX13" fmla="*/ 1558977 w 2323475"/>
              <a:gd name="connsiteY13" fmla="*/ 14990 h 464695"/>
              <a:gd name="connsiteX14" fmla="*/ 1603947 w 2323475"/>
              <a:gd name="connsiteY14" fmla="*/ 29980 h 464695"/>
              <a:gd name="connsiteX15" fmla="*/ 1678898 w 2323475"/>
              <a:gd name="connsiteY15" fmla="*/ 44970 h 464695"/>
              <a:gd name="connsiteX16" fmla="*/ 1723868 w 2323475"/>
              <a:gd name="connsiteY16" fmla="*/ 59960 h 464695"/>
              <a:gd name="connsiteX17" fmla="*/ 1783829 w 2323475"/>
              <a:gd name="connsiteY17" fmla="*/ 74950 h 464695"/>
              <a:gd name="connsiteX18" fmla="*/ 1873770 w 2323475"/>
              <a:gd name="connsiteY18" fmla="*/ 119921 h 464695"/>
              <a:gd name="connsiteX19" fmla="*/ 1963711 w 2323475"/>
              <a:gd name="connsiteY19" fmla="*/ 179882 h 464695"/>
              <a:gd name="connsiteX20" fmla="*/ 2083632 w 2323475"/>
              <a:gd name="connsiteY20" fmla="*/ 254832 h 464695"/>
              <a:gd name="connsiteX21" fmla="*/ 2173573 w 2323475"/>
              <a:gd name="connsiteY21" fmla="*/ 299803 h 464695"/>
              <a:gd name="connsiteX22" fmla="*/ 2203554 w 2323475"/>
              <a:gd name="connsiteY22" fmla="*/ 329783 h 464695"/>
              <a:gd name="connsiteX23" fmla="*/ 2248524 w 2323475"/>
              <a:gd name="connsiteY23" fmla="*/ 344773 h 464695"/>
              <a:gd name="connsiteX24" fmla="*/ 2263514 w 2323475"/>
              <a:gd name="connsiteY24" fmla="*/ 389744 h 464695"/>
              <a:gd name="connsiteX25" fmla="*/ 2293495 w 2323475"/>
              <a:gd name="connsiteY25" fmla="*/ 419724 h 464695"/>
              <a:gd name="connsiteX26" fmla="*/ 2323475 w 2323475"/>
              <a:gd name="connsiteY26" fmla="*/ 449704 h 464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23475" h="464695">
                <a:moveTo>
                  <a:pt x="0" y="464695"/>
                </a:moveTo>
                <a:cubicBezTo>
                  <a:pt x="24983" y="454701"/>
                  <a:pt x="54520" y="452226"/>
                  <a:pt x="74950" y="434714"/>
                </a:cubicBezTo>
                <a:cubicBezTo>
                  <a:pt x="91916" y="420171"/>
                  <a:pt x="92536" y="393347"/>
                  <a:pt x="104931" y="374754"/>
                </a:cubicBezTo>
                <a:cubicBezTo>
                  <a:pt x="126740" y="342041"/>
                  <a:pt x="149807" y="339856"/>
                  <a:pt x="179882" y="314793"/>
                </a:cubicBezTo>
                <a:cubicBezTo>
                  <a:pt x="247532" y="258418"/>
                  <a:pt x="198765" y="280446"/>
                  <a:pt x="269823" y="239842"/>
                </a:cubicBezTo>
                <a:cubicBezTo>
                  <a:pt x="289225" y="228755"/>
                  <a:pt x="310381" y="220949"/>
                  <a:pt x="329783" y="209862"/>
                </a:cubicBezTo>
                <a:cubicBezTo>
                  <a:pt x="345425" y="200924"/>
                  <a:pt x="358640" y="187939"/>
                  <a:pt x="374754" y="179882"/>
                </a:cubicBezTo>
                <a:cubicBezTo>
                  <a:pt x="388887" y="172816"/>
                  <a:pt x="405201" y="171115"/>
                  <a:pt x="419724" y="164891"/>
                </a:cubicBezTo>
                <a:cubicBezTo>
                  <a:pt x="440263" y="156088"/>
                  <a:pt x="460283" y="145998"/>
                  <a:pt x="479685" y="134911"/>
                </a:cubicBezTo>
                <a:cubicBezTo>
                  <a:pt x="495327" y="125973"/>
                  <a:pt x="508541" y="112988"/>
                  <a:pt x="524655" y="104931"/>
                </a:cubicBezTo>
                <a:cubicBezTo>
                  <a:pt x="564221" y="85148"/>
                  <a:pt x="601822" y="87777"/>
                  <a:pt x="644577" y="74950"/>
                </a:cubicBezTo>
                <a:cubicBezTo>
                  <a:pt x="670350" y="67218"/>
                  <a:pt x="694239" y="54166"/>
                  <a:pt x="719527" y="44970"/>
                </a:cubicBezTo>
                <a:cubicBezTo>
                  <a:pt x="799816" y="15774"/>
                  <a:pt x="797844" y="17896"/>
                  <a:pt x="869429" y="0"/>
                </a:cubicBezTo>
                <a:lnTo>
                  <a:pt x="1558977" y="14990"/>
                </a:lnTo>
                <a:cubicBezTo>
                  <a:pt x="1574765" y="15634"/>
                  <a:pt x="1588618" y="26148"/>
                  <a:pt x="1603947" y="29980"/>
                </a:cubicBezTo>
                <a:cubicBezTo>
                  <a:pt x="1628665" y="36159"/>
                  <a:pt x="1654180" y="38791"/>
                  <a:pt x="1678898" y="44970"/>
                </a:cubicBezTo>
                <a:cubicBezTo>
                  <a:pt x="1694227" y="48802"/>
                  <a:pt x="1708675" y="55619"/>
                  <a:pt x="1723868" y="59960"/>
                </a:cubicBezTo>
                <a:cubicBezTo>
                  <a:pt x="1743677" y="65620"/>
                  <a:pt x="1763842" y="69953"/>
                  <a:pt x="1783829" y="74950"/>
                </a:cubicBezTo>
                <a:cubicBezTo>
                  <a:pt x="1866276" y="157400"/>
                  <a:pt x="1744851" y="46254"/>
                  <a:pt x="1873770" y="119921"/>
                </a:cubicBezTo>
                <a:cubicBezTo>
                  <a:pt x="2030985" y="209756"/>
                  <a:pt x="1823296" y="133074"/>
                  <a:pt x="1963711" y="179882"/>
                </a:cubicBezTo>
                <a:cubicBezTo>
                  <a:pt x="2078363" y="265870"/>
                  <a:pt x="1968399" y="188984"/>
                  <a:pt x="2083632" y="254832"/>
                </a:cubicBezTo>
                <a:cubicBezTo>
                  <a:pt x="2164998" y="301327"/>
                  <a:pt x="2091122" y="272319"/>
                  <a:pt x="2173573" y="299803"/>
                </a:cubicBezTo>
                <a:cubicBezTo>
                  <a:pt x="2183567" y="309796"/>
                  <a:pt x="2191435" y="322512"/>
                  <a:pt x="2203554" y="329783"/>
                </a:cubicBezTo>
                <a:cubicBezTo>
                  <a:pt x="2217103" y="337912"/>
                  <a:pt x="2237351" y="333600"/>
                  <a:pt x="2248524" y="344773"/>
                </a:cubicBezTo>
                <a:cubicBezTo>
                  <a:pt x="2259697" y="355946"/>
                  <a:pt x="2255384" y="376195"/>
                  <a:pt x="2263514" y="389744"/>
                </a:cubicBezTo>
                <a:cubicBezTo>
                  <a:pt x="2270785" y="401863"/>
                  <a:pt x="2283501" y="409731"/>
                  <a:pt x="2293495" y="419724"/>
                </a:cubicBezTo>
                <a:lnTo>
                  <a:pt x="2323475" y="449704"/>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4571999" y="2983043"/>
            <a:ext cx="3868367" cy="830997"/>
          </a:xfrm>
          <a:prstGeom prst="rect">
            <a:avLst/>
          </a:prstGeom>
          <a:noFill/>
          <a:ln>
            <a:solidFill>
              <a:srgbClr val="FF0000"/>
            </a:solidFill>
          </a:ln>
        </p:spPr>
        <p:txBody>
          <a:bodyPr wrap="none" rtlCol="0">
            <a:spAutoFit/>
          </a:bodyPr>
          <a:lstStyle/>
          <a:p>
            <a:r>
              <a:rPr kumimoji="1" lang="ja-JP" altLang="en-US" sz="2400" dirty="0"/>
              <a:t>タブレット端末のディスプレイ</a:t>
            </a:r>
            <a:endParaRPr kumimoji="1" lang="en-US" altLang="ja-JP" sz="2400" dirty="0"/>
          </a:p>
          <a:p>
            <a:r>
              <a:rPr kumimoji="1" lang="ja-JP" altLang="en-US" sz="2400" dirty="0"/>
              <a:t>に張り付ける</a:t>
            </a:r>
          </a:p>
        </p:txBody>
      </p:sp>
      <p:sp>
        <p:nvSpPr>
          <p:cNvPr id="9" name="テキスト ボックス 8"/>
          <p:cNvSpPr txBox="1"/>
          <p:nvPr/>
        </p:nvSpPr>
        <p:spPr>
          <a:xfrm>
            <a:off x="4541009" y="4438636"/>
            <a:ext cx="4586512" cy="1569660"/>
          </a:xfrm>
          <a:prstGeom prst="rect">
            <a:avLst/>
          </a:prstGeom>
          <a:noFill/>
        </p:spPr>
        <p:txBody>
          <a:bodyPr wrap="none" rtlCol="0">
            <a:spAutoFit/>
          </a:bodyPr>
          <a:lstStyle/>
          <a:p>
            <a:r>
              <a:rPr kumimoji="1" lang="ja-JP" altLang="en-US" sz="2400" dirty="0"/>
              <a:t>外部スイッチを接続する</a:t>
            </a:r>
            <a:endParaRPr kumimoji="1" lang="en-US" altLang="ja-JP" sz="2400" dirty="0"/>
          </a:p>
          <a:p>
            <a:endParaRPr lang="en-US" altLang="ja-JP" sz="2400" dirty="0"/>
          </a:p>
          <a:p>
            <a:r>
              <a:rPr kumimoji="1" lang="ja-JP" altLang="en-US" sz="2400" b="1" dirty="0"/>
              <a:t>スイッチを押すことで</a:t>
            </a:r>
            <a:endParaRPr kumimoji="1" lang="en-US" altLang="ja-JP" sz="2400" b="1" dirty="0"/>
          </a:p>
          <a:p>
            <a:r>
              <a:rPr lang="ja-JP" altLang="en-US" sz="2400" b="1" dirty="0"/>
              <a:t>ディスプレイをタッチしたことになる</a:t>
            </a:r>
            <a:endParaRPr kumimoji="1" lang="ja-JP" altLang="en-US" sz="2400" b="1" dirty="0"/>
          </a:p>
        </p:txBody>
      </p:sp>
      <p:sp>
        <p:nvSpPr>
          <p:cNvPr id="10" name="フリーフォーム 9"/>
          <p:cNvSpPr/>
          <p:nvPr/>
        </p:nvSpPr>
        <p:spPr>
          <a:xfrm>
            <a:off x="569626" y="3927423"/>
            <a:ext cx="584617" cy="667500"/>
          </a:xfrm>
          <a:custGeom>
            <a:avLst/>
            <a:gdLst>
              <a:gd name="connsiteX0" fmla="*/ 419725 w 584617"/>
              <a:gd name="connsiteY0" fmla="*/ 659567 h 667500"/>
              <a:gd name="connsiteX1" fmla="*/ 104931 w 584617"/>
              <a:gd name="connsiteY1" fmla="*/ 644577 h 667500"/>
              <a:gd name="connsiteX2" fmla="*/ 74951 w 584617"/>
              <a:gd name="connsiteY2" fmla="*/ 554636 h 667500"/>
              <a:gd name="connsiteX3" fmla="*/ 0 w 584617"/>
              <a:gd name="connsiteY3" fmla="*/ 419725 h 667500"/>
              <a:gd name="connsiteX4" fmla="*/ 14990 w 584617"/>
              <a:gd name="connsiteY4" fmla="*/ 194872 h 667500"/>
              <a:gd name="connsiteX5" fmla="*/ 44971 w 584617"/>
              <a:gd name="connsiteY5" fmla="*/ 164892 h 667500"/>
              <a:gd name="connsiteX6" fmla="*/ 119922 w 584617"/>
              <a:gd name="connsiteY6" fmla="*/ 59961 h 667500"/>
              <a:gd name="connsiteX7" fmla="*/ 269823 w 584617"/>
              <a:gd name="connsiteY7" fmla="*/ 29980 h 667500"/>
              <a:gd name="connsiteX8" fmla="*/ 374754 w 584617"/>
              <a:gd name="connsiteY8" fmla="*/ 0 h 667500"/>
              <a:gd name="connsiteX9" fmla="*/ 494676 w 584617"/>
              <a:gd name="connsiteY9" fmla="*/ 14990 h 667500"/>
              <a:gd name="connsiteX10" fmla="*/ 584617 w 584617"/>
              <a:gd name="connsiteY10" fmla="*/ 194872 h 667500"/>
              <a:gd name="connsiteX11" fmla="*/ 569626 w 584617"/>
              <a:gd name="connsiteY11" fmla="*/ 434715 h 667500"/>
              <a:gd name="connsiteX12" fmla="*/ 479685 w 584617"/>
              <a:gd name="connsiteY12" fmla="*/ 539646 h 667500"/>
              <a:gd name="connsiteX13" fmla="*/ 449705 w 584617"/>
              <a:gd name="connsiteY13" fmla="*/ 584616 h 667500"/>
              <a:gd name="connsiteX14" fmla="*/ 419725 w 584617"/>
              <a:gd name="connsiteY14" fmla="*/ 659567 h 66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4617" h="667500">
                <a:moveTo>
                  <a:pt x="419725" y="659567"/>
                </a:moveTo>
                <a:cubicBezTo>
                  <a:pt x="362263" y="669561"/>
                  <a:pt x="205430" y="675164"/>
                  <a:pt x="104931" y="644577"/>
                </a:cubicBezTo>
                <a:cubicBezTo>
                  <a:pt x="74698" y="635376"/>
                  <a:pt x="93912" y="579918"/>
                  <a:pt x="74951" y="554636"/>
                </a:cubicBezTo>
                <a:cubicBezTo>
                  <a:pt x="13836" y="473148"/>
                  <a:pt x="39260" y="517872"/>
                  <a:pt x="0" y="419725"/>
                </a:cubicBezTo>
                <a:cubicBezTo>
                  <a:pt x="4997" y="344774"/>
                  <a:pt x="1936" y="268846"/>
                  <a:pt x="14990" y="194872"/>
                </a:cubicBezTo>
                <a:cubicBezTo>
                  <a:pt x="17446" y="180954"/>
                  <a:pt x="37700" y="177011"/>
                  <a:pt x="44971" y="164892"/>
                </a:cubicBezTo>
                <a:cubicBezTo>
                  <a:pt x="90472" y="89057"/>
                  <a:pt x="10197" y="138336"/>
                  <a:pt x="119922" y="59961"/>
                </a:cubicBezTo>
                <a:cubicBezTo>
                  <a:pt x="146205" y="41187"/>
                  <a:pt x="265986" y="30678"/>
                  <a:pt x="269823" y="29980"/>
                </a:cubicBezTo>
                <a:cubicBezTo>
                  <a:pt x="311234" y="22451"/>
                  <a:pt x="336223" y="12844"/>
                  <a:pt x="374754" y="0"/>
                </a:cubicBezTo>
                <a:cubicBezTo>
                  <a:pt x="414728" y="4997"/>
                  <a:pt x="459879" y="-5308"/>
                  <a:pt x="494676" y="14990"/>
                </a:cubicBezTo>
                <a:cubicBezTo>
                  <a:pt x="542772" y="43046"/>
                  <a:pt x="569022" y="148088"/>
                  <a:pt x="584617" y="194872"/>
                </a:cubicBezTo>
                <a:cubicBezTo>
                  <a:pt x="579620" y="274820"/>
                  <a:pt x="582119" y="355592"/>
                  <a:pt x="569626" y="434715"/>
                </a:cubicBezTo>
                <a:cubicBezTo>
                  <a:pt x="564832" y="465074"/>
                  <a:pt x="488269" y="526770"/>
                  <a:pt x="479685" y="539646"/>
                </a:cubicBezTo>
                <a:cubicBezTo>
                  <a:pt x="469692" y="554636"/>
                  <a:pt x="460959" y="570548"/>
                  <a:pt x="449705" y="584616"/>
                </a:cubicBezTo>
                <a:cubicBezTo>
                  <a:pt x="399199" y="647750"/>
                  <a:pt x="477187" y="649573"/>
                  <a:pt x="419725" y="65956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フリーフォーム 10"/>
          <p:cNvSpPr/>
          <p:nvPr/>
        </p:nvSpPr>
        <p:spPr>
          <a:xfrm>
            <a:off x="1124262" y="4032354"/>
            <a:ext cx="3387777" cy="374754"/>
          </a:xfrm>
          <a:custGeom>
            <a:avLst/>
            <a:gdLst>
              <a:gd name="connsiteX0" fmla="*/ 0 w 3387777"/>
              <a:gd name="connsiteY0" fmla="*/ 59961 h 374754"/>
              <a:gd name="connsiteX1" fmla="*/ 554636 w 3387777"/>
              <a:gd name="connsiteY1" fmla="*/ 14990 h 374754"/>
              <a:gd name="connsiteX2" fmla="*/ 1379095 w 3387777"/>
              <a:gd name="connsiteY2" fmla="*/ 0 h 374754"/>
              <a:gd name="connsiteX3" fmla="*/ 2293495 w 3387777"/>
              <a:gd name="connsiteY3" fmla="*/ 14990 h 374754"/>
              <a:gd name="connsiteX4" fmla="*/ 2443397 w 3387777"/>
              <a:gd name="connsiteY4" fmla="*/ 44971 h 374754"/>
              <a:gd name="connsiteX5" fmla="*/ 2578308 w 3387777"/>
              <a:gd name="connsiteY5" fmla="*/ 59961 h 374754"/>
              <a:gd name="connsiteX6" fmla="*/ 2668249 w 3387777"/>
              <a:gd name="connsiteY6" fmla="*/ 89941 h 374754"/>
              <a:gd name="connsiteX7" fmla="*/ 2728210 w 3387777"/>
              <a:gd name="connsiteY7" fmla="*/ 119921 h 374754"/>
              <a:gd name="connsiteX8" fmla="*/ 2803161 w 3387777"/>
              <a:gd name="connsiteY8" fmla="*/ 134912 h 374754"/>
              <a:gd name="connsiteX9" fmla="*/ 2863122 w 3387777"/>
              <a:gd name="connsiteY9" fmla="*/ 149902 h 374754"/>
              <a:gd name="connsiteX10" fmla="*/ 2953063 w 3387777"/>
              <a:gd name="connsiteY10" fmla="*/ 179882 h 374754"/>
              <a:gd name="connsiteX11" fmla="*/ 3072984 w 3387777"/>
              <a:gd name="connsiteY11" fmla="*/ 209862 h 374754"/>
              <a:gd name="connsiteX12" fmla="*/ 3162925 w 3387777"/>
              <a:gd name="connsiteY12" fmla="*/ 239843 h 374754"/>
              <a:gd name="connsiteX13" fmla="*/ 3207895 w 3387777"/>
              <a:gd name="connsiteY13" fmla="*/ 269823 h 374754"/>
              <a:gd name="connsiteX14" fmla="*/ 3252866 w 3387777"/>
              <a:gd name="connsiteY14" fmla="*/ 284813 h 374754"/>
              <a:gd name="connsiteX15" fmla="*/ 3327817 w 3387777"/>
              <a:gd name="connsiteY15" fmla="*/ 329784 h 374754"/>
              <a:gd name="connsiteX16" fmla="*/ 3387777 w 3387777"/>
              <a:gd name="connsiteY16" fmla="*/ 374754 h 37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87777" h="374754">
                <a:moveTo>
                  <a:pt x="0" y="59961"/>
                </a:moveTo>
                <a:cubicBezTo>
                  <a:pt x="221253" y="23086"/>
                  <a:pt x="170926" y="28375"/>
                  <a:pt x="554636" y="14990"/>
                </a:cubicBezTo>
                <a:cubicBezTo>
                  <a:pt x="829334" y="5407"/>
                  <a:pt x="1104275" y="4997"/>
                  <a:pt x="1379095" y="0"/>
                </a:cubicBezTo>
                <a:lnTo>
                  <a:pt x="2293495" y="14990"/>
                </a:lnTo>
                <a:cubicBezTo>
                  <a:pt x="2384435" y="17705"/>
                  <a:pt x="2367047" y="33225"/>
                  <a:pt x="2443397" y="44971"/>
                </a:cubicBezTo>
                <a:cubicBezTo>
                  <a:pt x="2488118" y="51851"/>
                  <a:pt x="2533338" y="54964"/>
                  <a:pt x="2578308" y="59961"/>
                </a:cubicBezTo>
                <a:cubicBezTo>
                  <a:pt x="2608288" y="69954"/>
                  <a:pt x="2639983" y="75808"/>
                  <a:pt x="2668249" y="89941"/>
                </a:cubicBezTo>
                <a:cubicBezTo>
                  <a:pt x="2688236" y="99934"/>
                  <a:pt x="2707011" y="112855"/>
                  <a:pt x="2728210" y="119921"/>
                </a:cubicBezTo>
                <a:cubicBezTo>
                  <a:pt x="2752381" y="127978"/>
                  <a:pt x="2778289" y="129385"/>
                  <a:pt x="2803161" y="134912"/>
                </a:cubicBezTo>
                <a:cubicBezTo>
                  <a:pt x="2823272" y="139381"/>
                  <a:pt x="2843389" y="143982"/>
                  <a:pt x="2863122" y="149902"/>
                </a:cubicBezTo>
                <a:cubicBezTo>
                  <a:pt x="2893391" y="158983"/>
                  <a:pt x="2922405" y="172217"/>
                  <a:pt x="2953063" y="179882"/>
                </a:cubicBezTo>
                <a:cubicBezTo>
                  <a:pt x="2993037" y="189875"/>
                  <a:pt x="3033895" y="196832"/>
                  <a:pt x="3072984" y="209862"/>
                </a:cubicBezTo>
                <a:lnTo>
                  <a:pt x="3162925" y="239843"/>
                </a:lnTo>
                <a:cubicBezTo>
                  <a:pt x="3177915" y="249836"/>
                  <a:pt x="3191781" y="261766"/>
                  <a:pt x="3207895" y="269823"/>
                </a:cubicBezTo>
                <a:cubicBezTo>
                  <a:pt x="3222028" y="276889"/>
                  <a:pt x="3239317" y="276683"/>
                  <a:pt x="3252866" y="284813"/>
                </a:cubicBezTo>
                <a:cubicBezTo>
                  <a:pt x="3355750" y="346544"/>
                  <a:pt x="3200421" y="287320"/>
                  <a:pt x="3327817" y="329784"/>
                </a:cubicBezTo>
                <a:cubicBezTo>
                  <a:pt x="3378667" y="363684"/>
                  <a:pt x="3360048" y="347025"/>
                  <a:pt x="3387777" y="37475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245839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研究背景</a:t>
            </a:r>
          </a:p>
        </p:txBody>
      </p:sp>
      <p:sp>
        <p:nvSpPr>
          <p:cNvPr id="3" name="スライド番号プレースホルダー 2"/>
          <p:cNvSpPr>
            <a:spLocks noGrp="1"/>
          </p:cNvSpPr>
          <p:nvPr>
            <p:ph type="sldNum" sz="quarter" idx="12"/>
          </p:nvPr>
        </p:nvSpPr>
        <p:spPr/>
        <p:txBody>
          <a:bodyPr/>
          <a:lstStyle/>
          <a:p>
            <a:fld id="{90F73807-5E11-46F9-822D-FDB1C42D9F73}" type="slidenum">
              <a:rPr kumimoji="1" lang="ja-JP" altLang="en-US" smtClean="0"/>
              <a:t>28</a:t>
            </a:fld>
            <a:endParaRPr kumimoji="1" lang="ja-JP" altLang="en-US"/>
          </a:p>
        </p:txBody>
      </p:sp>
      <p:sp>
        <p:nvSpPr>
          <p:cNvPr id="4" name="テキスト ボックス 3"/>
          <p:cNvSpPr txBox="1"/>
          <p:nvPr/>
        </p:nvSpPr>
        <p:spPr>
          <a:xfrm>
            <a:off x="264761" y="1412776"/>
            <a:ext cx="2954655" cy="646331"/>
          </a:xfrm>
          <a:prstGeom prst="rect">
            <a:avLst/>
          </a:prstGeom>
          <a:solidFill>
            <a:schemeClr val="bg2"/>
          </a:solidFill>
          <a:ln>
            <a:solidFill>
              <a:schemeClr val="bg2"/>
            </a:solidFill>
          </a:ln>
        </p:spPr>
        <p:txBody>
          <a:bodyPr wrap="none" rtlCol="0">
            <a:spAutoFit/>
          </a:bodyPr>
          <a:lstStyle/>
          <a:p>
            <a:r>
              <a:rPr lang="ja-JP" altLang="en-US" sz="3600" dirty="0"/>
              <a:t>問題点の解決</a:t>
            </a:r>
            <a:endParaRPr kumimoji="1" lang="ja-JP" altLang="en-US" sz="3600" dirty="0"/>
          </a:p>
        </p:txBody>
      </p:sp>
      <p:sp>
        <p:nvSpPr>
          <p:cNvPr id="7" name="AutoShape 6" descr="https://www.codementor.io/assets/page_img/learn-javascript.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8" name="AutoShape 8" descr="https://www.codementor.io/assets/page_img/learn-javascript.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9" name="AutoShape 10" descr="https://www.codementor.io/assets/page_img/learn-javascript.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0" name="AutoShape 12" descr="https://www.codementor.io/assets/page_img/learn-javascript.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12" name="テキスト ボックス 11"/>
          <p:cNvSpPr txBox="1"/>
          <p:nvPr/>
        </p:nvSpPr>
        <p:spPr>
          <a:xfrm>
            <a:off x="186560" y="2197313"/>
            <a:ext cx="3881384" cy="1015663"/>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ja-JP" sz="2000" dirty="0"/>
              <a:t>1.</a:t>
            </a:r>
            <a:r>
              <a:rPr kumimoji="1" lang="ja-JP" altLang="en-US" sz="2000" dirty="0"/>
              <a:t>タブレット端末で利用したい</a:t>
            </a:r>
            <a:endParaRPr kumimoji="1" lang="en-US" altLang="ja-JP" sz="2000" dirty="0"/>
          </a:p>
          <a:p>
            <a:pPr marL="285750" indent="-285750">
              <a:buFont typeface="Wingdings" panose="05000000000000000000" pitchFamily="2" charset="2"/>
              <a:buChar char="Ø"/>
            </a:pPr>
            <a:r>
              <a:rPr kumimoji="1" lang="en-US" altLang="ja-JP" sz="2000" dirty="0"/>
              <a:t>Web</a:t>
            </a:r>
            <a:r>
              <a:rPr kumimoji="1" lang="ja-JP" altLang="en-US" sz="2000" dirty="0"/>
              <a:t>アプリケーションとして開発</a:t>
            </a:r>
            <a:endParaRPr kumimoji="1" lang="en-US" altLang="ja-JP" sz="2000" dirty="0"/>
          </a:p>
          <a:p>
            <a:pPr marL="742950" lvl="1" indent="-285750">
              <a:buFont typeface="Wingdings" panose="05000000000000000000" pitchFamily="2" charset="2"/>
              <a:buChar char="Ø"/>
            </a:pPr>
            <a:r>
              <a:rPr kumimoji="1" lang="en-US" altLang="ja-JP" sz="2000" dirty="0">
                <a:solidFill>
                  <a:srgbClr val="FF0000"/>
                </a:solidFill>
              </a:rPr>
              <a:t>HTML</a:t>
            </a:r>
            <a:r>
              <a:rPr lang="ja-JP" altLang="en-US" sz="2000" dirty="0">
                <a:solidFill>
                  <a:srgbClr val="FF0000"/>
                </a:solidFill>
              </a:rPr>
              <a:t>＋</a:t>
            </a:r>
            <a:r>
              <a:rPr lang="en-US" altLang="ja-JP" sz="2000" dirty="0">
                <a:solidFill>
                  <a:srgbClr val="FF0000"/>
                </a:solidFill>
              </a:rPr>
              <a:t>JavaScript</a:t>
            </a:r>
            <a:r>
              <a:rPr lang="ja-JP" altLang="en-US" sz="2000" dirty="0">
                <a:solidFill>
                  <a:srgbClr val="FF0000"/>
                </a:solidFill>
              </a:rPr>
              <a:t>で製作</a:t>
            </a:r>
            <a:endParaRPr kumimoji="1" lang="en-US" altLang="ja-JP" sz="2000" dirty="0">
              <a:solidFill>
                <a:srgbClr val="FF0000"/>
              </a:solidFill>
            </a:endParaRPr>
          </a:p>
        </p:txBody>
      </p:sp>
      <p:sp>
        <p:nvSpPr>
          <p:cNvPr id="31" name="テキスト ボックス 30"/>
          <p:cNvSpPr txBox="1"/>
          <p:nvPr/>
        </p:nvSpPr>
        <p:spPr>
          <a:xfrm>
            <a:off x="179512" y="3413936"/>
            <a:ext cx="4382931" cy="1015663"/>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ja-JP" sz="2000" dirty="0"/>
              <a:t>2.</a:t>
            </a:r>
            <a:r>
              <a:rPr kumimoji="1" lang="ja-JP" altLang="en-US" sz="2000" dirty="0"/>
              <a:t>細かな設定変換が困難</a:t>
            </a:r>
            <a:endParaRPr kumimoji="1" lang="en-US" altLang="ja-JP" sz="2000" dirty="0"/>
          </a:p>
          <a:p>
            <a:pPr marL="285750" indent="-285750">
              <a:buFont typeface="Wingdings" panose="05000000000000000000" pitchFamily="2" charset="2"/>
              <a:buChar char="Ø"/>
            </a:pPr>
            <a:r>
              <a:rPr lang="ja-JP" altLang="en-US" sz="2000" dirty="0"/>
              <a:t>カスタマイズ機能を付与する</a:t>
            </a:r>
            <a:endParaRPr lang="en-US" altLang="ja-JP" sz="2000" dirty="0"/>
          </a:p>
          <a:p>
            <a:pPr marL="742950" lvl="1" indent="-285750">
              <a:buFont typeface="Wingdings" panose="05000000000000000000" pitchFamily="2" charset="2"/>
              <a:buChar char="Ø"/>
            </a:pPr>
            <a:r>
              <a:rPr kumimoji="1" lang="ja-JP" altLang="en-US" sz="2000" dirty="0">
                <a:solidFill>
                  <a:srgbClr val="FF0000"/>
                </a:solidFill>
              </a:rPr>
              <a:t>汎用カスタマイズメニューを実装</a:t>
            </a:r>
          </a:p>
        </p:txBody>
      </p:sp>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9223" y="1589949"/>
            <a:ext cx="4194549" cy="23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34258" t="9000" r="35897" b="52070"/>
          <a:stretch/>
        </p:blipFill>
        <p:spPr bwMode="auto">
          <a:xfrm>
            <a:off x="464682" y="4849996"/>
            <a:ext cx="2537142" cy="1861622"/>
          </a:xfrm>
          <a:prstGeom prst="rect">
            <a:avLst/>
          </a:prstGeom>
          <a:noFill/>
          <a:ln w="9525">
            <a:solidFill>
              <a:schemeClr val="bg2">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58" name="テキスト ボックス 57"/>
          <p:cNvSpPr txBox="1"/>
          <p:nvPr/>
        </p:nvSpPr>
        <p:spPr>
          <a:xfrm>
            <a:off x="3119009" y="4727521"/>
            <a:ext cx="3719223" cy="523220"/>
          </a:xfrm>
          <a:prstGeom prst="rect">
            <a:avLst/>
          </a:prstGeom>
          <a:ln/>
        </p:spPr>
        <p:style>
          <a:lnRef idx="3">
            <a:schemeClr val="lt1"/>
          </a:lnRef>
          <a:fillRef idx="1">
            <a:schemeClr val="accent1"/>
          </a:fillRef>
          <a:effectRef idx="1">
            <a:schemeClr val="accent1"/>
          </a:effectRef>
          <a:fontRef idx="minor">
            <a:schemeClr val="lt1"/>
          </a:fontRef>
        </p:style>
        <p:txBody>
          <a:bodyPr wrap="none" rtlCol="0">
            <a:spAutoFit/>
          </a:bodyPr>
          <a:lstStyle/>
          <a:p>
            <a:r>
              <a:rPr kumimoji="1" lang="ja-JP" altLang="en-US" sz="2800" dirty="0"/>
              <a:t>竹島研究室</a:t>
            </a:r>
            <a:r>
              <a:rPr kumimoji="1" lang="en-US" altLang="ja-JP" sz="2800" dirty="0"/>
              <a:t>Web</a:t>
            </a:r>
            <a:r>
              <a:rPr kumimoji="1" lang="ja-JP" altLang="en-US" sz="2800" dirty="0"/>
              <a:t>ページ</a:t>
            </a:r>
          </a:p>
        </p:txBody>
      </p:sp>
      <p:sp>
        <p:nvSpPr>
          <p:cNvPr id="59" name="テキスト ボックス 58"/>
          <p:cNvSpPr txBox="1"/>
          <p:nvPr/>
        </p:nvSpPr>
        <p:spPr>
          <a:xfrm>
            <a:off x="3119009" y="5250741"/>
            <a:ext cx="4764446" cy="1077218"/>
          </a:xfrm>
          <a:prstGeom prst="rect">
            <a:avLst/>
          </a:prstGeom>
          <a:solidFill>
            <a:schemeClr val="tx2"/>
          </a:solidFill>
        </p:spPr>
        <p:txBody>
          <a:bodyPr wrap="none" rtlCol="0">
            <a:spAutoFit/>
          </a:bodyPr>
          <a:lstStyle/>
          <a:p>
            <a:r>
              <a:rPr lang="ja-JP" altLang="en-US" sz="3200" dirty="0">
                <a:solidFill>
                  <a:schemeClr val="bg1"/>
                </a:solidFill>
              </a:rPr>
              <a:t>大前ソフト</a:t>
            </a:r>
            <a:r>
              <a:rPr lang="en-US" altLang="ja-JP" sz="3200" dirty="0">
                <a:solidFill>
                  <a:schemeClr val="bg1"/>
                </a:solidFill>
              </a:rPr>
              <a:t>2010</a:t>
            </a:r>
            <a:r>
              <a:rPr lang="ja-JP" altLang="en-US" sz="3200" dirty="0">
                <a:solidFill>
                  <a:schemeClr val="bg1"/>
                </a:solidFill>
              </a:rPr>
              <a:t>・・・約</a:t>
            </a:r>
            <a:r>
              <a:rPr lang="en-US" altLang="ja-JP" sz="3200" dirty="0">
                <a:solidFill>
                  <a:schemeClr val="bg1"/>
                </a:solidFill>
              </a:rPr>
              <a:t>60</a:t>
            </a:r>
            <a:r>
              <a:rPr lang="ja-JP" altLang="en-US" sz="3200" dirty="0">
                <a:solidFill>
                  <a:schemeClr val="bg1"/>
                </a:solidFill>
              </a:rPr>
              <a:t>本</a:t>
            </a:r>
            <a:endParaRPr lang="en-US" altLang="ja-JP" sz="3200" dirty="0">
              <a:solidFill>
                <a:schemeClr val="bg1"/>
              </a:solidFill>
            </a:endParaRPr>
          </a:p>
          <a:p>
            <a:r>
              <a:rPr lang="ja-JP" altLang="en-US" sz="3200" dirty="0">
                <a:solidFill>
                  <a:schemeClr val="bg1"/>
                </a:solidFill>
              </a:rPr>
              <a:t>開発したソフト  ・・・　 </a:t>
            </a:r>
            <a:r>
              <a:rPr lang="en-US" altLang="ja-JP" sz="3200" dirty="0">
                <a:solidFill>
                  <a:schemeClr val="bg1"/>
                </a:solidFill>
              </a:rPr>
              <a:t>13</a:t>
            </a:r>
            <a:r>
              <a:rPr lang="ja-JP" altLang="en-US" sz="3200" dirty="0">
                <a:solidFill>
                  <a:schemeClr val="bg1"/>
                </a:solidFill>
              </a:rPr>
              <a:t>本</a:t>
            </a:r>
            <a:endParaRPr kumimoji="1" lang="ja-JP" altLang="en-US" sz="3200" dirty="0">
              <a:solidFill>
                <a:schemeClr val="bg1"/>
              </a:solidFill>
            </a:endParaRPr>
          </a:p>
        </p:txBody>
      </p:sp>
      <p:sp>
        <p:nvSpPr>
          <p:cNvPr id="60" name="テキスト ボックス 59"/>
          <p:cNvSpPr txBox="1"/>
          <p:nvPr/>
        </p:nvSpPr>
        <p:spPr>
          <a:xfrm>
            <a:off x="4955101" y="3967934"/>
            <a:ext cx="3882794" cy="461665"/>
          </a:xfrm>
          <a:prstGeom prst="rect">
            <a:avLst/>
          </a:prstGeom>
          <a:noFill/>
        </p:spPr>
        <p:txBody>
          <a:bodyPr wrap="none" rtlCol="0">
            <a:spAutoFit/>
          </a:bodyPr>
          <a:lstStyle/>
          <a:p>
            <a:r>
              <a:rPr lang="ja-JP" altLang="en-US" sz="2400" dirty="0"/>
              <a:t>平成</a:t>
            </a:r>
            <a:r>
              <a:rPr lang="en-US" altLang="ja-JP" sz="2400" dirty="0"/>
              <a:t>27</a:t>
            </a:r>
            <a:r>
              <a:rPr lang="ja-JP" altLang="en-US" sz="2400" dirty="0"/>
              <a:t>年度卒業研究で開発</a:t>
            </a:r>
            <a:endParaRPr kumimoji="1" lang="ja-JP" altLang="en-US" sz="2400" dirty="0"/>
          </a:p>
        </p:txBody>
      </p:sp>
      <p:sp>
        <p:nvSpPr>
          <p:cNvPr id="5" name="テキスト ボックス 4"/>
          <p:cNvSpPr txBox="1"/>
          <p:nvPr/>
        </p:nvSpPr>
        <p:spPr>
          <a:xfrm>
            <a:off x="3219416" y="6364346"/>
            <a:ext cx="2214068" cy="369332"/>
          </a:xfrm>
          <a:prstGeom prst="rect">
            <a:avLst/>
          </a:prstGeom>
          <a:noFill/>
        </p:spPr>
        <p:txBody>
          <a:bodyPr wrap="none" rtlCol="0">
            <a:spAutoFit/>
          </a:bodyPr>
          <a:lstStyle/>
          <a:p>
            <a:r>
              <a:rPr kumimoji="1" lang="en-US" altLang="ja-JP" dirty="0"/>
              <a:t>※</a:t>
            </a:r>
            <a:r>
              <a:rPr kumimoji="1" lang="ja-JP" altLang="en-US" dirty="0"/>
              <a:t>昨年度までの本数</a:t>
            </a:r>
          </a:p>
        </p:txBody>
      </p:sp>
    </p:spTree>
    <p:extLst>
      <p:ext uri="{BB962C8B-B14F-4D97-AF65-F5344CB8AC3E}">
        <p14:creationId xmlns:p14="http://schemas.microsoft.com/office/powerpoint/2010/main" val="3071847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en-US" altLang="ja-JP" dirty="0"/>
              <a:t>2</a:t>
            </a:r>
            <a:r>
              <a:rPr kumimoji="1" lang="ja-JP" altLang="en-US" dirty="0"/>
              <a:t>スイッチ教材ソフト</a:t>
            </a:r>
          </a:p>
        </p:txBody>
      </p:sp>
      <p:sp>
        <p:nvSpPr>
          <p:cNvPr id="3" name="スライド番号プレースホルダー 2"/>
          <p:cNvSpPr>
            <a:spLocks noGrp="1"/>
          </p:cNvSpPr>
          <p:nvPr>
            <p:ph type="sldNum" sz="quarter" idx="12"/>
          </p:nvPr>
        </p:nvSpPr>
        <p:spPr/>
        <p:txBody>
          <a:bodyPr/>
          <a:lstStyle/>
          <a:p>
            <a:fld id="{90F73807-5E11-46F9-822D-FDB1C42D9F73}" type="slidenum">
              <a:rPr kumimoji="1" lang="ja-JP" altLang="en-US" smtClean="0"/>
              <a:t>29</a:t>
            </a:fld>
            <a:endParaRPr kumimoji="1" lang="ja-JP" altLang="en-US"/>
          </a:p>
        </p:txBody>
      </p:sp>
      <p:sp>
        <p:nvSpPr>
          <p:cNvPr id="23" name="テキスト ボックス 22"/>
          <p:cNvSpPr txBox="1"/>
          <p:nvPr/>
        </p:nvSpPr>
        <p:spPr>
          <a:xfrm>
            <a:off x="971600" y="3075149"/>
            <a:ext cx="4456669" cy="523220"/>
          </a:xfrm>
          <a:prstGeom prst="rect">
            <a:avLst/>
          </a:prstGeom>
          <a:solidFill>
            <a:schemeClr val="bg2"/>
          </a:solidFill>
          <a:ln>
            <a:solidFill>
              <a:schemeClr val="bg2"/>
            </a:solidFill>
          </a:ln>
        </p:spPr>
        <p:txBody>
          <a:bodyPr wrap="none" rtlCol="0">
            <a:spAutoFit/>
          </a:bodyPr>
          <a:lstStyle/>
          <a:p>
            <a:r>
              <a:rPr lang="ja-JP" altLang="en-US" sz="2800" dirty="0"/>
              <a:t>オートスキャン：スイッチ一つ</a:t>
            </a:r>
            <a:endParaRPr kumimoji="1" lang="ja-JP" altLang="en-US" sz="28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3689606"/>
            <a:ext cx="6545342" cy="3123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テキスト ボックス 6"/>
          <p:cNvSpPr txBox="1"/>
          <p:nvPr/>
        </p:nvSpPr>
        <p:spPr>
          <a:xfrm>
            <a:off x="611560" y="1628800"/>
            <a:ext cx="6861174" cy="954107"/>
          </a:xfrm>
          <a:prstGeom prst="rect">
            <a:avLst/>
          </a:prstGeom>
          <a:noFill/>
        </p:spPr>
        <p:txBody>
          <a:bodyPr wrap="none" rtlCol="0">
            <a:spAutoFit/>
          </a:bodyPr>
          <a:lstStyle/>
          <a:p>
            <a:r>
              <a:rPr kumimoji="1" lang="ja-JP" altLang="en-US" sz="2800" dirty="0"/>
              <a:t>複数の中から選択する機能に</a:t>
            </a:r>
            <a:endParaRPr kumimoji="1" lang="en-US" altLang="ja-JP" sz="2800" dirty="0"/>
          </a:p>
          <a:p>
            <a:r>
              <a:rPr kumimoji="1" lang="ja-JP" altLang="en-US" sz="2800" dirty="0"/>
              <a:t>オートスキャンとステップスキャンが存在する</a:t>
            </a:r>
          </a:p>
        </p:txBody>
      </p:sp>
    </p:spTree>
    <p:extLst>
      <p:ext uri="{BB962C8B-B14F-4D97-AF65-F5344CB8AC3E}">
        <p14:creationId xmlns:p14="http://schemas.microsoft.com/office/powerpoint/2010/main" val="2051046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46856" y="188640"/>
            <a:ext cx="8229600" cy="990600"/>
          </a:xfrm>
        </p:spPr>
        <p:txBody>
          <a:bodyPr>
            <a:normAutofit/>
          </a:bodyPr>
          <a:lstStyle/>
          <a:p>
            <a:r>
              <a:rPr lang="en-US" altLang="ja-JP" dirty="0"/>
              <a:t>Research background</a:t>
            </a:r>
            <a:endParaRPr kumimoji="1" lang="ja-JP" altLang="en-US" sz="4400" dirty="0">
              <a:solidFill>
                <a:schemeClr val="tx1"/>
              </a:solidFill>
            </a:endParaRPr>
          </a:p>
        </p:txBody>
      </p:sp>
      <p:sp>
        <p:nvSpPr>
          <p:cNvPr id="4" name="テキスト ボックス 3"/>
          <p:cNvSpPr txBox="1"/>
          <p:nvPr/>
        </p:nvSpPr>
        <p:spPr>
          <a:xfrm>
            <a:off x="264761" y="1558533"/>
            <a:ext cx="7087197" cy="584775"/>
          </a:xfrm>
          <a:prstGeom prst="rect">
            <a:avLst/>
          </a:prstGeom>
          <a:solidFill>
            <a:schemeClr val="bg2"/>
          </a:solidFill>
          <a:ln>
            <a:solidFill>
              <a:schemeClr val="bg2"/>
            </a:solidFill>
          </a:ln>
        </p:spPr>
        <p:txBody>
          <a:bodyPr wrap="none" rtlCol="0">
            <a:spAutoFit/>
          </a:bodyPr>
          <a:lstStyle/>
          <a:p>
            <a:r>
              <a:rPr lang="en-US" altLang="ja-JP" sz="3200" dirty="0"/>
              <a:t>Severely physically handicapped child</a:t>
            </a:r>
            <a:endParaRPr kumimoji="1" lang="ja-JP" altLang="en-US" sz="3200" dirty="0"/>
          </a:p>
        </p:txBody>
      </p:sp>
      <p:sp>
        <p:nvSpPr>
          <p:cNvPr id="5" name="テキスト ボックス 4"/>
          <p:cNvSpPr txBox="1"/>
          <p:nvPr/>
        </p:nvSpPr>
        <p:spPr>
          <a:xfrm>
            <a:off x="74595" y="2204864"/>
            <a:ext cx="9006516" cy="1384995"/>
          </a:xfrm>
          <a:prstGeom prst="rect">
            <a:avLst/>
          </a:prstGeom>
          <a:noFill/>
        </p:spPr>
        <p:txBody>
          <a:bodyPr wrap="square" rtlCol="0">
            <a:spAutoFit/>
          </a:bodyPr>
          <a:lstStyle/>
          <a:p>
            <a:pPr marL="457200" indent="-457200">
              <a:buFont typeface="Arial" panose="020B0604020202020204" pitchFamily="34" charset="0"/>
              <a:buChar char="•"/>
            </a:pPr>
            <a:r>
              <a:rPr lang="en-US" altLang="ja-JP" sz="2800" dirty="0">
                <a:latin typeface="Segoe UI" panose="020B0502040204020203" pitchFamily="34" charset="0"/>
                <a:cs typeface="Segoe UI" panose="020B0502040204020203" pitchFamily="34" charset="0"/>
              </a:rPr>
              <a:t>Children with paralysis and severe dysfunction in limbs and trunk</a:t>
            </a:r>
          </a:p>
          <a:p>
            <a:pPr marL="457200" indent="-457200">
              <a:buClr>
                <a:schemeClr val="tx1"/>
              </a:buClr>
              <a:buFont typeface="Arial" panose="020B0604020202020204" pitchFamily="34" charset="0"/>
              <a:buChar char="•"/>
            </a:pPr>
            <a:r>
              <a:rPr lang="en-US" altLang="ja-JP" sz="2800" dirty="0">
                <a:latin typeface="Segoe UI" panose="020B0502040204020203" pitchFamily="34" charset="0"/>
                <a:cs typeface="Segoe UI" panose="020B0502040204020203" pitchFamily="34" charset="0"/>
              </a:rPr>
              <a:t>Difficulties in learning and communication activities</a:t>
            </a:r>
          </a:p>
        </p:txBody>
      </p:sp>
      <p:sp>
        <p:nvSpPr>
          <p:cNvPr id="3" name="スライド番号プレースホルダー 2"/>
          <p:cNvSpPr>
            <a:spLocks noGrp="1"/>
          </p:cNvSpPr>
          <p:nvPr>
            <p:ph type="sldNum" sz="quarter" idx="12"/>
          </p:nvPr>
        </p:nvSpPr>
        <p:spPr/>
        <p:txBody>
          <a:bodyPr/>
          <a:lstStyle/>
          <a:p>
            <a:fld id="{90F73807-5E11-46F9-822D-FDB1C42D9F73}" type="slidenum">
              <a:rPr kumimoji="1" lang="ja-JP" altLang="en-US" smtClean="0"/>
              <a:t>3</a:t>
            </a:fld>
            <a:endParaRPr kumimoji="1" lang="ja-JP" altLang="en-US"/>
          </a:p>
        </p:txBody>
      </p:sp>
      <p:sp>
        <p:nvSpPr>
          <p:cNvPr id="6" name="テキスト ボックス 5"/>
          <p:cNvSpPr txBox="1"/>
          <p:nvPr/>
        </p:nvSpPr>
        <p:spPr>
          <a:xfrm>
            <a:off x="293254" y="3553433"/>
            <a:ext cx="6288901" cy="584775"/>
          </a:xfrm>
          <a:prstGeom prst="rect">
            <a:avLst/>
          </a:prstGeom>
          <a:solidFill>
            <a:schemeClr val="bg2"/>
          </a:solidFill>
          <a:ln>
            <a:solidFill>
              <a:schemeClr val="bg2"/>
            </a:solidFill>
          </a:ln>
        </p:spPr>
        <p:txBody>
          <a:bodyPr wrap="none" rtlCol="0">
            <a:spAutoFit/>
          </a:bodyPr>
          <a:lstStyle/>
          <a:p>
            <a:r>
              <a:rPr lang="en-US" altLang="ja-JP" sz="3200" dirty="0"/>
              <a:t>Switch teaching material software</a:t>
            </a:r>
            <a:endParaRPr kumimoji="1" lang="ja-JP" altLang="en-US" sz="3200" dirty="0"/>
          </a:p>
        </p:txBody>
      </p:sp>
      <p:sp>
        <p:nvSpPr>
          <p:cNvPr id="7" name="テキスト ボックス 6"/>
          <p:cNvSpPr txBox="1"/>
          <p:nvPr/>
        </p:nvSpPr>
        <p:spPr>
          <a:xfrm>
            <a:off x="74595" y="4222571"/>
            <a:ext cx="11745523" cy="954107"/>
          </a:xfrm>
          <a:prstGeom prst="rect">
            <a:avLst/>
          </a:prstGeom>
          <a:noFill/>
        </p:spPr>
        <p:txBody>
          <a:bodyPr wrap="none" rtlCol="0">
            <a:spAutoFit/>
          </a:bodyPr>
          <a:lstStyle/>
          <a:p>
            <a:pPr marL="457200" indent="-457200">
              <a:buFont typeface="Arial" panose="020B0604020202020204" pitchFamily="34" charset="0"/>
              <a:buChar char="•"/>
            </a:pPr>
            <a:r>
              <a:rPr lang="en-US" altLang="ja-JP" sz="2800" dirty="0"/>
              <a:t>Learning contents to operate by operating a small number of switches</a:t>
            </a:r>
          </a:p>
          <a:p>
            <a:pPr marL="457200" indent="-457200">
              <a:buFont typeface="Arial" panose="020B0604020202020204" pitchFamily="34" charset="0"/>
              <a:buChar char="•"/>
            </a:pPr>
            <a:r>
              <a:rPr lang="en-US" altLang="ja-JP" sz="2800" dirty="0"/>
              <a:t>Select a switch that can be operated according to the student</a:t>
            </a:r>
            <a:endParaRPr lang="en-US" altLang="ja-JP" sz="2800" dirty="0">
              <a:solidFill>
                <a:srgbClr val="FF0000"/>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2898" y="5345404"/>
            <a:ext cx="4849909" cy="1675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92113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en-US" altLang="ja-JP" dirty="0"/>
              <a:t>2</a:t>
            </a:r>
            <a:r>
              <a:rPr kumimoji="1" lang="ja-JP" altLang="en-US" dirty="0"/>
              <a:t>スイッチ教材ソフト</a:t>
            </a:r>
          </a:p>
        </p:txBody>
      </p:sp>
      <p:sp>
        <p:nvSpPr>
          <p:cNvPr id="3" name="テキスト ボックス 2"/>
          <p:cNvSpPr txBox="1"/>
          <p:nvPr/>
        </p:nvSpPr>
        <p:spPr>
          <a:xfrm>
            <a:off x="539552" y="1412776"/>
            <a:ext cx="1838965" cy="584775"/>
          </a:xfrm>
          <a:prstGeom prst="rect">
            <a:avLst/>
          </a:prstGeom>
          <a:noFill/>
        </p:spPr>
        <p:txBody>
          <a:bodyPr wrap="none" rtlCol="0">
            <a:spAutoFit/>
          </a:bodyPr>
          <a:lstStyle/>
          <a:p>
            <a:r>
              <a:rPr kumimoji="1" lang="ja-JP" altLang="en-US" sz="3200" dirty="0"/>
              <a:t>しかし・・・</a:t>
            </a:r>
          </a:p>
        </p:txBody>
      </p:sp>
      <p:sp>
        <p:nvSpPr>
          <p:cNvPr id="4" name="テキスト ボックス 3"/>
          <p:cNvSpPr txBox="1"/>
          <p:nvPr/>
        </p:nvSpPr>
        <p:spPr>
          <a:xfrm>
            <a:off x="1706472" y="2036600"/>
            <a:ext cx="5731056" cy="830997"/>
          </a:xfrm>
          <a:prstGeom prst="rect">
            <a:avLst/>
          </a:prstGeom>
          <a:noFill/>
        </p:spPr>
        <p:txBody>
          <a:bodyPr wrap="none" rtlCol="0">
            <a:spAutoFit/>
          </a:bodyPr>
          <a:lstStyle/>
          <a:p>
            <a:r>
              <a:rPr kumimoji="1" lang="ja-JP" altLang="en-US" sz="2400" dirty="0"/>
              <a:t>二つのスイッチを使う（押す）ことはできるが</a:t>
            </a:r>
            <a:endParaRPr kumimoji="1" lang="en-US" altLang="ja-JP" sz="2400" dirty="0"/>
          </a:p>
          <a:p>
            <a:r>
              <a:rPr kumimoji="1" lang="ja-JP" altLang="en-US" sz="2400" dirty="0"/>
              <a:t>使い分ける練習が必要な児童もいる</a:t>
            </a:r>
          </a:p>
        </p:txBody>
      </p:sp>
      <p:grpSp>
        <p:nvGrpSpPr>
          <p:cNvPr id="22" name="グループ化 21"/>
          <p:cNvGrpSpPr/>
          <p:nvPr/>
        </p:nvGrpSpPr>
        <p:grpSpPr>
          <a:xfrm>
            <a:off x="2179967" y="4804686"/>
            <a:ext cx="1545143" cy="1752508"/>
            <a:chOff x="3142141" y="3447026"/>
            <a:chExt cx="2252420" cy="2660329"/>
          </a:xfrm>
        </p:grpSpPr>
        <p:grpSp>
          <p:nvGrpSpPr>
            <p:cNvPr id="11" name="グループ化 10"/>
            <p:cNvGrpSpPr/>
            <p:nvPr/>
          </p:nvGrpSpPr>
          <p:grpSpPr>
            <a:xfrm>
              <a:off x="3194781" y="5461582"/>
              <a:ext cx="2032786" cy="645773"/>
              <a:chOff x="3299430" y="5371516"/>
              <a:chExt cx="2032786" cy="645773"/>
            </a:xfrm>
          </p:grpSpPr>
          <p:sp>
            <p:nvSpPr>
              <p:cNvPr id="5" name="円/楕円 4"/>
              <p:cNvSpPr/>
              <p:nvPr/>
            </p:nvSpPr>
            <p:spPr>
              <a:xfrm>
                <a:off x="3299430" y="5469879"/>
                <a:ext cx="556871" cy="547410"/>
              </a:xfrm>
              <a:prstGeom prst="ellipse">
                <a:avLst/>
              </a:prstGeom>
              <a:solidFill>
                <a:srgbClr val="292934"/>
              </a:solidFill>
              <a:ln w="26425" cap="flat" cmpd="sng" algn="ctr">
                <a:solidFill>
                  <a:srgbClr val="29293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FFFFFF"/>
                  </a:solidFill>
                  <a:effectLst/>
                  <a:uLnTx/>
                  <a:uFillTx/>
                  <a:latin typeface="Arial"/>
                  <a:ea typeface="ＭＳ Ｐゴシック"/>
                  <a:cs typeface="+mn-cs"/>
                </a:endParaRPr>
              </a:p>
            </p:txBody>
          </p:sp>
          <p:sp>
            <p:nvSpPr>
              <p:cNvPr id="6" name="円/楕円 5"/>
              <p:cNvSpPr/>
              <p:nvPr/>
            </p:nvSpPr>
            <p:spPr>
              <a:xfrm>
                <a:off x="3299430" y="5371516"/>
                <a:ext cx="497542" cy="488559"/>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FFFFFF"/>
                  </a:solidFill>
                  <a:effectLst/>
                  <a:uLnTx/>
                  <a:uFillTx/>
                  <a:latin typeface="Arial"/>
                  <a:ea typeface="ＭＳ Ｐゴシック"/>
                  <a:cs typeface="+mn-cs"/>
                </a:endParaRPr>
              </a:p>
            </p:txBody>
          </p:sp>
          <p:sp>
            <p:nvSpPr>
              <p:cNvPr id="7" name="円/楕円 6"/>
              <p:cNvSpPr/>
              <p:nvPr/>
            </p:nvSpPr>
            <p:spPr>
              <a:xfrm>
                <a:off x="4775345" y="5469879"/>
                <a:ext cx="556871" cy="547410"/>
              </a:xfrm>
              <a:prstGeom prst="ellipse">
                <a:avLst/>
              </a:prstGeom>
              <a:solidFill>
                <a:srgbClr val="292934"/>
              </a:solidFill>
              <a:ln w="26425" cap="flat" cmpd="sng" algn="ctr">
                <a:solidFill>
                  <a:srgbClr val="29293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FFFFFF"/>
                  </a:solidFill>
                  <a:effectLst/>
                  <a:uLnTx/>
                  <a:uFillTx/>
                  <a:latin typeface="Arial"/>
                  <a:ea typeface="ＭＳ Ｐゴシック"/>
                  <a:cs typeface="+mn-cs"/>
                </a:endParaRPr>
              </a:p>
            </p:txBody>
          </p:sp>
          <p:sp>
            <p:nvSpPr>
              <p:cNvPr id="8" name="円/楕円 7"/>
              <p:cNvSpPr/>
              <p:nvPr/>
            </p:nvSpPr>
            <p:spPr>
              <a:xfrm>
                <a:off x="4775345" y="5371516"/>
                <a:ext cx="497542" cy="488559"/>
              </a:xfrm>
              <a:prstGeom prst="ellipse">
                <a:avLst/>
              </a:prstGeom>
              <a:solidFill>
                <a:srgbClr val="FF0000"/>
              </a:solidFill>
              <a:ln w="26425" cap="flat" cmpd="sng" algn="ctr">
                <a:solidFill>
                  <a:srgbClr val="93A29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FFFFFF"/>
                  </a:solidFill>
                  <a:effectLst/>
                  <a:uLnTx/>
                  <a:uFillTx/>
                  <a:latin typeface="Arial"/>
                  <a:ea typeface="ＭＳ Ｐゴシック"/>
                  <a:cs typeface="+mn-cs"/>
                </a:endParaRPr>
              </a:p>
            </p:txBody>
          </p:sp>
        </p:grpSp>
        <p:sp>
          <p:nvSpPr>
            <p:cNvPr id="9" name="スマイル 8"/>
            <p:cNvSpPr/>
            <p:nvPr/>
          </p:nvSpPr>
          <p:spPr>
            <a:xfrm rot="2099896">
              <a:off x="3727148" y="4077073"/>
              <a:ext cx="921527" cy="914536"/>
            </a:xfrm>
            <a:prstGeom prst="smileyFac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rot="724161">
              <a:off x="4594342" y="3447026"/>
              <a:ext cx="800219" cy="830997"/>
            </a:xfrm>
            <a:prstGeom prst="rect">
              <a:avLst/>
            </a:prstGeom>
            <a:noFill/>
          </p:spPr>
          <p:txBody>
            <a:bodyPr wrap="none" rtlCol="0">
              <a:spAutoFit/>
            </a:bodyPr>
            <a:lstStyle/>
            <a:p>
              <a:r>
                <a:rPr kumimoji="1" lang="ja-JP" altLang="en-US" sz="4800" dirty="0"/>
                <a:t>？</a:t>
              </a:r>
            </a:p>
          </p:txBody>
        </p:sp>
        <p:grpSp>
          <p:nvGrpSpPr>
            <p:cNvPr id="16" name="グループ化 15"/>
            <p:cNvGrpSpPr/>
            <p:nvPr/>
          </p:nvGrpSpPr>
          <p:grpSpPr>
            <a:xfrm rot="3432031">
              <a:off x="4620801" y="4809105"/>
              <a:ext cx="649633" cy="602821"/>
              <a:chOff x="2235511" y="4608684"/>
              <a:chExt cx="812064" cy="840335"/>
            </a:xfrm>
          </p:grpSpPr>
          <p:sp>
            <p:nvSpPr>
              <p:cNvPr id="12" name="円/楕円 11"/>
              <p:cNvSpPr/>
              <p:nvPr/>
            </p:nvSpPr>
            <p:spPr>
              <a:xfrm>
                <a:off x="2235511" y="4608684"/>
                <a:ext cx="707718" cy="7505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p:nvSpPr>
            <p:spPr>
              <a:xfrm rot="1630493">
                <a:off x="2457291" y="5214523"/>
                <a:ext cx="590284" cy="234496"/>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4" name="直線コネクタ 13"/>
              <p:cNvCxnSpPr/>
              <p:nvPr/>
            </p:nvCxnSpPr>
            <p:spPr>
              <a:xfrm flipH="1" flipV="1">
                <a:off x="2580607" y="4808913"/>
                <a:ext cx="353859" cy="167502"/>
              </a:xfrm>
              <a:prstGeom prst="line">
                <a:avLst/>
              </a:prstGeom>
            </p:spPr>
            <p:style>
              <a:lnRef idx="2">
                <a:schemeClr val="dk1"/>
              </a:lnRef>
              <a:fillRef idx="0">
                <a:schemeClr val="dk1"/>
              </a:fillRef>
              <a:effectRef idx="1">
                <a:schemeClr val="dk1"/>
              </a:effectRef>
              <a:fontRef idx="minor">
                <a:schemeClr val="tx1"/>
              </a:fontRef>
            </p:style>
          </p:cxnSp>
          <p:cxnSp>
            <p:nvCxnSpPr>
              <p:cNvPr id="15" name="直線コネクタ 14"/>
              <p:cNvCxnSpPr/>
              <p:nvPr/>
            </p:nvCxnSpPr>
            <p:spPr>
              <a:xfrm flipH="1" flipV="1">
                <a:off x="2508083" y="4947447"/>
                <a:ext cx="353859" cy="167502"/>
              </a:xfrm>
              <a:prstGeom prst="line">
                <a:avLst/>
              </a:prstGeom>
            </p:spPr>
            <p:style>
              <a:lnRef idx="2">
                <a:schemeClr val="dk1"/>
              </a:lnRef>
              <a:fillRef idx="0">
                <a:schemeClr val="dk1"/>
              </a:fillRef>
              <a:effectRef idx="1">
                <a:schemeClr val="dk1"/>
              </a:effectRef>
              <a:fontRef idx="minor">
                <a:schemeClr val="tx1"/>
              </a:fontRef>
            </p:style>
          </p:cxnSp>
        </p:grpSp>
        <p:grpSp>
          <p:nvGrpSpPr>
            <p:cNvPr id="17" name="グループ化 16"/>
            <p:cNvGrpSpPr/>
            <p:nvPr/>
          </p:nvGrpSpPr>
          <p:grpSpPr>
            <a:xfrm rot="18167969" flipH="1">
              <a:off x="3118735" y="4840128"/>
              <a:ext cx="649633" cy="602821"/>
              <a:chOff x="2235511" y="4608684"/>
              <a:chExt cx="812064" cy="840335"/>
            </a:xfrm>
          </p:grpSpPr>
          <p:sp>
            <p:nvSpPr>
              <p:cNvPr id="18" name="円/楕円 17"/>
              <p:cNvSpPr/>
              <p:nvPr/>
            </p:nvSpPr>
            <p:spPr>
              <a:xfrm>
                <a:off x="2235511" y="4608684"/>
                <a:ext cx="707718" cy="7505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p:nvSpPr>
            <p:spPr>
              <a:xfrm rot="1630493">
                <a:off x="2457291" y="5214523"/>
                <a:ext cx="590284" cy="234496"/>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0" name="直線コネクタ 19"/>
              <p:cNvCxnSpPr/>
              <p:nvPr/>
            </p:nvCxnSpPr>
            <p:spPr>
              <a:xfrm flipH="1" flipV="1">
                <a:off x="2580607" y="4808913"/>
                <a:ext cx="353859" cy="167502"/>
              </a:xfrm>
              <a:prstGeom prst="line">
                <a:avLst/>
              </a:prstGeom>
            </p:spPr>
            <p:style>
              <a:lnRef idx="2">
                <a:schemeClr val="dk1"/>
              </a:lnRef>
              <a:fillRef idx="0">
                <a:schemeClr val="dk1"/>
              </a:fillRef>
              <a:effectRef idx="1">
                <a:schemeClr val="dk1"/>
              </a:effectRef>
              <a:fontRef idx="minor">
                <a:schemeClr val="tx1"/>
              </a:fontRef>
            </p:style>
          </p:cxnSp>
          <p:cxnSp>
            <p:nvCxnSpPr>
              <p:cNvPr id="21" name="直線コネクタ 20"/>
              <p:cNvCxnSpPr/>
              <p:nvPr/>
            </p:nvCxnSpPr>
            <p:spPr>
              <a:xfrm flipH="1" flipV="1">
                <a:off x="2508083" y="4947447"/>
                <a:ext cx="353859" cy="167502"/>
              </a:xfrm>
              <a:prstGeom prst="line">
                <a:avLst/>
              </a:prstGeom>
            </p:spPr>
            <p:style>
              <a:lnRef idx="2">
                <a:schemeClr val="dk1"/>
              </a:lnRef>
              <a:fillRef idx="0">
                <a:schemeClr val="dk1"/>
              </a:fillRef>
              <a:effectRef idx="1">
                <a:schemeClr val="dk1"/>
              </a:effectRef>
              <a:fontRef idx="minor">
                <a:schemeClr val="tx1"/>
              </a:fontRef>
            </p:style>
          </p:cxnSp>
        </p:grpSp>
      </p:grpSp>
      <p:sp>
        <p:nvSpPr>
          <p:cNvPr id="23" name="テキスト ボックス 22"/>
          <p:cNvSpPr txBox="1"/>
          <p:nvPr/>
        </p:nvSpPr>
        <p:spPr>
          <a:xfrm>
            <a:off x="539552" y="3894147"/>
            <a:ext cx="8496944" cy="830997"/>
          </a:xfrm>
          <a:prstGeom prst="rect">
            <a:avLst/>
          </a:prstGeom>
          <a:noFill/>
        </p:spPr>
        <p:txBody>
          <a:bodyPr wrap="square" rtlCol="0">
            <a:spAutoFit/>
          </a:bodyPr>
          <a:lstStyle/>
          <a:p>
            <a:r>
              <a:rPr kumimoji="1" lang="ja-JP" altLang="en-US" sz="2400" dirty="0"/>
              <a:t>重度肢体不自由児がスイッチとソフトの因果関係に気づき、</a:t>
            </a:r>
            <a:endParaRPr kumimoji="1" lang="en-US" altLang="ja-JP" sz="2400" dirty="0"/>
          </a:p>
          <a:p>
            <a:r>
              <a:rPr kumimoji="1" lang="ja-JP" altLang="en-US" sz="2400" dirty="0"/>
              <a:t>スイッチを使い分けられるようになる学習教材ソフトの開発を行う</a:t>
            </a:r>
          </a:p>
        </p:txBody>
      </p:sp>
      <p:grpSp>
        <p:nvGrpSpPr>
          <p:cNvPr id="24" name="グループ化 23"/>
          <p:cNvGrpSpPr/>
          <p:nvPr/>
        </p:nvGrpSpPr>
        <p:grpSpPr>
          <a:xfrm>
            <a:off x="5486846" y="4662900"/>
            <a:ext cx="1747509" cy="1894294"/>
            <a:chOff x="3030289" y="3231793"/>
            <a:chExt cx="2547419" cy="2875562"/>
          </a:xfrm>
        </p:grpSpPr>
        <p:grpSp>
          <p:nvGrpSpPr>
            <p:cNvPr id="25" name="グループ化 24"/>
            <p:cNvGrpSpPr/>
            <p:nvPr/>
          </p:nvGrpSpPr>
          <p:grpSpPr>
            <a:xfrm>
              <a:off x="3194781" y="5461582"/>
              <a:ext cx="2032786" cy="645773"/>
              <a:chOff x="3299430" y="5371516"/>
              <a:chExt cx="2032786" cy="645773"/>
            </a:xfrm>
          </p:grpSpPr>
          <p:sp>
            <p:nvSpPr>
              <p:cNvPr id="38" name="円/楕円 37"/>
              <p:cNvSpPr/>
              <p:nvPr/>
            </p:nvSpPr>
            <p:spPr>
              <a:xfrm>
                <a:off x="3299430" y="5469879"/>
                <a:ext cx="556871" cy="547410"/>
              </a:xfrm>
              <a:prstGeom prst="ellipse">
                <a:avLst/>
              </a:prstGeom>
              <a:solidFill>
                <a:srgbClr val="292934"/>
              </a:solidFill>
              <a:ln w="26425" cap="flat" cmpd="sng" algn="ctr">
                <a:solidFill>
                  <a:srgbClr val="29293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FFFFFF"/>
                  </a:solidFill>
                  <a:effectLst/>
                  <a:uLnTx/>
                  <a:uFillTx/>
                  <a:latin typeface="Arial"/>
                  <a:ea typeface="ＭＳ Ｐゴシック"/>
                  <a:cs typeface="+mn-cs"/>
                </a:endParaRPr>
              </a:p>
            </p:txBody>
          </p:sp>
          <p:sp>
            <p:nvSpPr>
              <p:cNvPr id="39" name="円/楕円 38"/>
              <p:cNvSpPr/>
              <p:nvPr/>
            </p:nvSpPr>
            <p:spPr>
              <a:xfrm>
                <a:off x="3299430" y="5371516"/>
                <a:ext cx="497542" cy="488559"/>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FFFFFF"/>
                  </a:solidFill>
                  <a:effectLst/>
                  <a:uLnTx/>
                  <a:uFillTx/>
                  <a:latin typeface="Arial"/>
                  <a:ea typeface="ＭＳ Ｐゴシック"/>
                  <a:cs typeface="+mn-cs"/>
                </a:endParaRPr>
              </a:p>
            </p:txBody>
          </p:sp>
          <p:sp>
            <p:nvSpPr>
              <p:cNvPr id="40" name="円/楕円 39"/>
              <p:cNvSpPr/>
              <p:nvPr/>
            </p:nvSpPr>
            <p:spPr>
              <a:xfrm>
                <a:off x="4775345" y="5469879"/>
                <a:ext cx="556871" cy="547410"/>
              </a:xfrm>
              <a:prstGeom prst="ellipse">
                <a:avLst/>
              </a:prstGeom>
              <a:solidFill>
                <a:srgbClr val="292934"/>
              </a:solidFill>
              <a:ln w="26425" cap="flat" cmpd="sng" algn="ctr">
                <a:solidFill>
                  <a:srgbClr val="292934">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FFFFFF"/>
                  </a:solidFill>
                  <a:effectLst/>
                  <a:uLnTx/>
                  <a:uFillTx/>
                  <a:latin typeface="Arial"/>
                  <a:ea typeface="ＭＳ Ｐゴシック"/>
                  <a:cs typeface="+mn-cs"/>
                </a:endParaRPr>
              </a:p>
            </p:txBody>
          </p:sp>
          <p:sp>
            <p:nvSpPr>
              <p:cNvPr id="41" name="円/楕円 40"/>
              <p:cNvSpPr/>
              <p:nvPr/>
            </p:nvSpPr>
            <p:spPr>
              <a:xfrm>
                <a:off x="4775345" y="5371516"/>
                <a:ext cx="497542" cy="488559"/>
              </a:xfrm>
              <a:prstGeom prst="ellipse">
                <a:avLst/>
              </a:prstGeom>
              <a:solidFill>
                <a:srgbClr val="FF0000"/>
              </a:solidFill>
              <a:ln w="26425" cap="flat" cmpd="sng" algn="ctr">
                <a:solidFill>
                  <a:srgbClr val="93A299">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ja-JP" altLang="en-US" sz="1800" b="0" i="0" u="none" strike="noStrike" kern="0" cap="none" spc="0" normalizeH="0" baseline="0" noProof="0">
                  <a:ln>
                    <a:noFill/>
                  </a:ln>
                  <a:solidFill>
                    <a:srgbClr val="FFFFFF"/>
                  </a:solidFill>
                  <a:effectLst/>
                  <a:uLnTx/>
                  <a:uFillTx/>
                  <a:latin typeface="Arial"/>
                  <a:ea typeface="ＭＳ Ｐゴシック"/>
                  <a:cs typeface="+mn-cs"/>
                </a:endParaRPr>
              </a:p>
            </p:txBody>
          </p:sp>
        </p:grpSp>
        <p:sp>
          <p:nvSpPr>
            <p:cNvPr id="26" name="スマイル 25"/>
            <p:cNvSpPr/>
            <p:nvPr/>
          </p:nvSpPr>
          <p:spPr>
            <a:xfrm>
              <a:off x="3727147" y="4077073"/>
              <a:ext cx="921528" cy="914536"/>
            </a:xfrm>
            <a:prstGeom prst="smileyFac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sp>
          <p:nvSpPr>
            <p:cNvPr id="27" name="テキスト ボックス 26"/>
            <p:cNvSpPr txBox="1"/>
            <p:nvPr/>
          </p:nvSpPr>
          <p:spPr>
            <a:xfrm rot="724161">
              <a:off x="4411195" y="3231793"/>
              <a:ext cx="1166513" cy="1261464"/>
            </a:xfrm>
            <a:prstGeom prst="rect">
              <a:avLst/>
            </a:prstGeom>
            <a:noFill/>
          </p:spPr>
          <p:txBody>
            <a:bodyPr wrap="none" rtlCol="0">
              <a:spAutoFit/>
            </a:bodyPr>
            <a:lstStyle/>
            <a:p>
              <a:r>
                <a:rPr lang="ja-JP" altLang="en-US" sz="4800" dirty="0"/>
                <a:t>！</a:t>
              </a:r>
              <a:endParaRPr kumimoji="1" lang="ja-JP" altLang="en-US" sz="4800" dirty="0"/>
            </a:p>
          </p:txBody>
        </p:sp>
        <p:grpSp>
          <p:nvGrpSpPr>
            <p:cNvPr id="28" name="グループ化 27"/>
            <p:cNvGrpSpPr/>
            <p:nvPr/>
          </p:nvGrpSpPr>
          <p:grpSpPr>
            <a:xfrm rot="3432031">
              <a:off x="4620801" y="4809105"/>
              <a:ext cx="649633" cy="602821"/>
              <a:chOff x="2235511" y="4608684"/>
              <a:chExt cx="812064" cy="840335"/>
            </a:xfrm>
          </p:grpSpPr>
          <p:sp>
            <p:nvSpPr>
              <p:cNvPr id="34" name="円/楕円 33"/>
              <p:cNvSpPr/>
              <p:nvPr/>
            </p:nvSpPr>
            <p:spPr>
              <a:xfrm>
                <a:off x="2235511" y="4608684"/>
                <a:ext cx="707718" cy="7505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34"/>
              <p:cNvSpPr/>
              <p:nvPr/>
            </p:nvSpPr>
            <p:spPr>
              <a:xfrm rot="1630493">
                <a:off x="2457291" y="5214523"/>
                <a:ext cx="590284" cy="234496"/>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6" name="直線コネクタ 35"/>
              <p:cNvCxnSpPr/>
              <p:nvPr/>
            </p:nvCxnSpPr>
            <p:spPr>
              <a:xfrm flipH="1" flipV="1">
                <a:off x="2580607" y="4808913"/>
                <a:ext cx="353859" cy="167502"/>
              </a:xfrm>
              <a:prstGeom prst="line">
                <a:avLst/>
              </a:prstGeom>
            </p:spPr>
            <p:style>
              <a:lnRef idx="2">
                <a:schemeClr val="dk1"/>
              </a:lnRef>
              <a:fillRef idx="0">
                <a:schemeClr val="dk1"/>
              </a:fillRef>
              <a:effectRef idx="1">
                <a:schemeClr val="dk1"/>
              </a:effectRef>
              <a:fontRef idx="minor">
                <a:schemeClr val="tx1"/>
              </a:fontRef>
            </p:style>
          </p:cxnSp>
          <p:cxnSp>
            <p:nvCxnSpPr>
              <p:cNvPr id="37" name="直線コネクタ 36"/>
              <p:cNvCxnSpPr/>
              <p:nvPr/>
            </p:nvCxnSpPr>
            <p:spPr>
              <a:xfrm flipH="1" flipV="1">
                <a:off x="2508083" y="4947447"/>
                <a:ext cx="353859" cy="167502"/>
              </a:xfrm>
              <a:prstGeom prst="line">
                <a:avLst/>
              </a:prstGeom>
            </p:spPr>
            <p:style>
              <a:lnRef idx="2">
                <a:schemeClr val="dk1"/>
              </a:lnRef>
              <a:fillRef idx="0">
                <a:schemeClr val="dk1"/>
              </a:fillRef>
              <a:effectRef idx="1">
                <a:schemeClr val="dk1"/>
              </a:effectRef>
              <a:fontRef idx="minor">
                <a:schemeClr val="tx1"/>
              </a:fontRef>
            </p:style>
          </p:cxnSp>
        </p:grpSp>
        <p:grpSp>
          <p:nvGrpSpPr>
            <p:cNvPr id="29" name="グループ化 28"/>
            <p:cNvGrpSpPr/>
            <p:nvPr/>
          </p:nvGrpSpPr>
          <p:grpSpPr>
            <a:xfrm rot="18167969" flipH="1">
              <a:off x="3009499" y="4100637"/>
              <a:ext cx="651042" cy="609461"/>
              <a:chOff x="1534595" y="3920977"/>
              <a:chExt cx="813825" cy="849591"/>
            </a:xfrm>
          </p:grpSpPr>
          <p:sp>
            <p:nvSpPr>
              <p:cNvPr id="30" name="円/楕円 29"/>
              <p:cNvSpPr/>
              <p:nvPr/>
            </p:nvSpPr>
            <p:spPr>
              <a:xfrm>
                <a:off x="1534595" y="3920977"/>
                <a:ext cx="707719" cy="750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p:nvSpPr>
            <p:spPr>
              <a:xfrm rot="1630493">
                <a:off x="1758135" y="4536072"/>
                <a:ext cx="590285" cy="234496"/>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32" name="直線コネクタ 31"/>
              <p:cNvCxnSpPr/>
              <p:nvPr/>
            </p:nvCxnSpPr>
            <p:spPr>
              <a:xfrm flipH="1" flipV="1">
                <a:off x="1881454" y="4130461"/>
                <a:ext cx="353858" cy="167502"/>
              </a:xfrm>
              <a:prstGeom prst="line">
                <a:avLst/>
              </a:prstGeom>
            </p:spPr>
            <p:style>
              <a:lnRef idx="2">
                <a:schemeClr val="dk1"/>
              </a:lnRef>
              <a:fillRef idx="0">
                <a:schemeClr val="dk1"/>
              </a:fillRef>
              <a:effectRef idx="1">
                <a:schemeClr val="dk1"/>
              </a:effectRef>
              <a:fontRef idx="minor">
                <a:schemeClr val="tx1"/>
              </a:fontRef>
            </p:style>
          </p:cxnSp>
          <p:cxnSp>
            <p:nvCxnSpPr>
              <p:cNvPr id="33" name="直線コネクタ 32"/>
              <p:cNvCxnSpPr/>
              <p:nvPr/>
            </p:nvCxnSpPr>
            <p:spPr>
              <a:xfrm flipH="1" flipV="1">
                <a:off x="1808930" y="4268996"/>
                <a:ext cx="353858" cy="167502"/>
              </a:xfrm>
              <a:prstGeom prst="line">
                <a:avLst/>
              </a:prstGeom>
            </p:spPr>
            <p:style>
              <a:lnRef idx="2">
                <a:schemeClr val="dk1"/>
              </a:lnRef>
              <a:fillRef idx="0">
                <a:schemeClr val="dk1"/>
              </a:fillRef>
              <a:effectRef idx="1">
                <a:schemeClr val="dk1"/>
              </a:effectRef>
              <a:fontRef idx="minor">
                <a:schemeClr val="tx1"/>
              </a:fontRef>
            </p:style>
          </p:cxnSp>
        </p:grpSp>
      </p:grpSp>
      <p:sp>
        <p:nvSpPr>
          <p:cNvPr id="42" name="右矢印 41"/>
          <p:cNvSpPr/>
          <p:nvPr/>
        </p:nvSpPr>
        <p:spPr>
          <a:xfrm>
            <a:off x="4067944" y="5465973"/>
            <a:ext cx="936104" cy="5156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テキスト ボックス 42"/>
          <p:cNvSpPr txBox="1"/>
          <p:nvPr/>
        </p:nvSpPr>
        <p:spPr>
          <a:xfrm>
            <a:off x="469964" y="3149451"/>
            <a:ext cx="1532792" cy="584775"/>
          </a:xfrm>
          <a:prstGeom prst="rect">
            <a:avLst/>
          </a:prstGeom>
          <a:noFill/>
        </p:spPr>
        <p:txBody>
          <a:bodyPr wrap="none" rtlCol="0">
            <a:spAutoFit/>
          </a:bodyPr>
          <a:lstStyle/>
          <a:p>
            <a:r>
              <a:rPr lang="ja-JP" altLang="en-US" sz="3200" dirty="0"/>
              <a:t>そこで、</a:t>
            </a:r>
            <a:endParaRPr kumimoji="1" lang="ja-JP" altLang="en-US" sz="3200" dirty="0"/>
          </a:p>
        </p:txBody>
      </p:sp>
      <p:sp>
        <p:nvSpPr>
          <p:cNvPr id="44" name="スライド番号プレースホルダー 43"/>
          <p:cNvSpPr>
            <a:spLocks noGrp="1"/>
          </p:cNvSpPr>
          <p:nvPr>
            <p:ph type="sldNum" sz="quarter" idx="12"/>
          </p:nvPr>
        </p:nvSpPr>
        <p:spPr/>
        <p:txBody>
          <a:bodyPr/>
          <a:lstStyle/>
          <a:p>
            <a:fld id="{90F73807-5E11-46F9-822D-FDB1C42D9F73}" type="slidenum">
              <a:rPr kumimoji="1" lang="ja-JP" altLang="en-US" smtClean="0"/>
              <a:t>30</a:t>
            </a:fld>
            <a:endParaRPr kumimoji="1" lang="ja-JP" altLang="en-US"/>
          </a:p>
        </p:txBody>
      </p:sp>
    </p:spTree>
    <p:extLst>
      <p:ext uri="{BB962C8B-B14F-4D97-AF65-F5344CB8AC3E}">
        <p14:creationId xmlns:p14="http://schemas.microsoft.com/office/powerpoint/2010/main" val="2602307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46856" y="188640"/>
            <a:ext cx="8229600" cy="990600"/>
          </a:xfrm>
        </p:spPr>
        <p:txBody>
          <a:bodyPr>
            <a:normAutofit/>
          </a:bodyPr>
          <a:lstStyle/>
          <a:p>
            <a:r>
              <a:rPr kumimoji="1" lang="ja-JP" altLang="en-US" dirty="0">
                <a:solidFill>
                  <a:schemeClr val="tx1"/>
                </a:solidFill>
              </a:rPr>
              <a:t>研究背景</a:t>
            </a:r>
          </a:p>
        </p:txBody>
      </p:sp>
      <p:sp>
        <p:nvSpPr>
          <p:cNvPr id="5" name="テキスト ボックス 4"/>
          <p:cNvSpPr txBox="1"/>
          <p:nvPr/>
        </p:nvSpPr>
        <p:spPr>
          <a:xfrm>
            <a:off x="264761" y="1332057"/>
            <a:ext cx="2842445" cy="584775"/>
          </a:xfrm>
          <a:prstGeom prst="rect">
            <a:avLst/>
          </a:prstGeom>
          <a:solidFill>
            <a:schemeClr val="bg2"/>
          </a:solidFill>
          <a:ln>
            <a:solidFill>
              <a:schemeClr val="bg2"/>
            </a:solidFill>
          </a:ln>
        </p:spPr>
        <p:txBody>
          <a:bodyPr wrap="none" rtlCol="0">
            <a:spAutoFit/>
          </a:bodyPr>
          <a:lstStyle/>
          <a:p>
            <a:r>
              <a:rPr lang="ja-JP" altLang="en-US" sz="3200" dirty="0"/>
              <a:t>大前ソフト</a:t>
            </a:r>
            <a:r>
              <a:rPr lang="en-US" altLang="ja-JP" sz="3200" dirty="0"/>
              <a:t>2010</a:t>
            </a:r>
            <a:endParaRPr kumimoji="1" lang="ja-JP" altLang="en-US" sz="3200" dirty="0"/>
          </a:p>
        </p:txBody>
      </p:sp>
      <p:sp>
        <p:nvSpPr>
          <p:cNvPr id="6" name="テキスト ボックス 5"/>
          <p:cNvSpPr txBox="1"/>
          <p:nvPr/>
        </p:nvSpPr>
        <p:spPr>
          <a:xfrm>
            <a:off x="467544" y="1916832"/>
            <a:ext cx="6728124" cy="830997"/>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400" dirty="0"/>
              <a:t>特別支援学校教員が自作したスイッチ教材ソフト</a:t>
            </a:r>
            <a:endParaRPr kumimoji="1" lang="en-US" altLang="ja-JP" sz="2400" dirty="0"/>
          </a:p>
          <a:p>
            <a:pPr marL="285750" indent="-285750">
              <a:buClr>
                <a:schemeClr val="tx1"/>
              </a:buClr>
              <a:buFont typeface="Arial" panose="020B0604020202020204" pitchFamily="34" charset="0"/>
              <a:buChar char="•"/>
            </a:pPr>
            <a:r>
              <a:rPr lang="en-US" altLang="ja-JP" sz="2400" dirty="0">
                <a:solidFill>
                  <a:schemeClr val="tx2">
                    <a:lumMod val="60000"/>
                    <a:lumOff val="40000"/>
                  </a:schemeClr>
                </a:solidFill>
              </a:rPr>
              <a:t>Adobe Flash</a:t>
            </a:r>
            <a:r>
              <a:rPr lang="ja-JP" altLang="en-US" sz="2400" dirty="0"/>
              <a:t>を用いて製作</a:t>
            </a:r>
            <a:endParaRPr lang="en-US" altLang="ja-JP" sz="2400" dirty="0"/>
          </a:p>
        </p:txBody>
      </p:sp>
      <p:sp>
        <p:nvSpPr>
          <p:cNvPr id="3" name="スライド番号プレースホルダー 2"/>
          <p:cNvSpPr>
            <a:spLocks noGrp="1"/>
          </p:cNvSpPr>
          <p:nvPr>
            <p:ph type="sldNum" sz="quarter" idx="12"/>
          </p:nvPr>
        </p:nvSpPr>
        <p:spPr/>
        <p:txBody>
          <a:bodyPr/>
          <a:lstStyle/>
          <a:p>
            <a:fld id="{90F73807-5E11-46F9-822D-FDB1C42D9F73}" type="slidenum">
              <a:rPr kumimoji="1" lang="ja-JP" altLang="en-US" smtClean="0"/>
              <a:t>4</a:t>
            </a:fld>
            <a:endParaRPr kumimoji="1" lang="ja-JP" altLang="en-US"/>
          </a:p>
        </p:txBody>
      </p:sp>
      <p:pic>
        <p:nvPicPr>
          <p:cNvPr id="1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4258" t="9000" r="35897" b="52070"/>
          <a:stretch/>
        </p:blipFill>
        <p:spPr bwMode="auto">
          <a:xfrm>
            <a:off x="264761" y="4698978"/>
            <a:ext cx="2760150" cy="2025252"/>
          </a:xfrm>
          <a:prstGeom prst="rect">
            <a:avLst/>
          </a:prstGeom>
          <a:noFill/>
          <a:ln w="9525">
            <a:solidFill>
              <a:schemeClr val="bg2">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15" name="テキスト ボックス 14"/>
          <p:cNvSpPr txBox="1"/>
          <p:nvPr/>
        </p:nvSpPr>
        <p:spPr>
          <a:xfrm>
            <a:off x="3275855" y="5071688"/>
            <a:ext cx="4761175" cy="523220"/>
          </a:xfrm>
          <a:prstGeom prst="rect">
            <a:avLst/>
          </a:prstGeom>
          <a:ln/>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ja-JP" altLang="en-US" sz="2800" dirty="0"/>
              <a:t>竹島研究室</a:t>
            </a:r>
            <a:r>
              <a:rPr kumimoji="1" lang="en-US" altLang="ja-JP" sz="2800" dirty="0"/>
              <a:t>Web</a:t>
            </a:r>
            <a:r>
              <a:rPr kumimoji="1" lang="ja-JP" altLang="en-US" sz="2800" dirty="0"/>
              <a:t>ページで公開</a:t>
            </a:r>
          </a:p>
        </p:txBody>
      </p:sp>
      <p:sp>
        <p:nvSpPr>
          <p:cNvPr id="17" name="テキスト ボックス 16"/>
          <p:cNvSpPr txBox="1"/>
          <p:nvPr/>
        </p:nvSpPr>
        <p:spPr>
          <a:xfrm>
            <a:off x="3272584" y="5711604"/>
            <a:ext cx="5064207" cy="830997"/>
          </a:xfrm>
          <a:prstGeom prst="rect">
            <a:avLst/>
          </a:prstGeom>
          <a:solidFill>
            <a:schemeClr val="tx2"/>
          </a:solidFill>
        </p:spPr>
        <p:txBody>
          <a:bodyPr wrap="none" rtlCol="0">
            <a:spAutoFit/>
          </a:bodyPr>
          <a:lstStyle/>
          <a:p>
            <a:pPr algn="r"/>
            <a:r>
              <a:rPr lang="ja-JP" altLang="en-US" sz="2400" dirty="0">
                <a:solidFill>
                  <a:schemeClr val="bg1"/>
                </a:solidFill>
              </a:rPr>
              <a:t>大前ソフト</a:t>
            </a:r>
            <a:r>
              <a:rPr lang="en-US" altLang="ja-JP" sz="2400" dirty="0">
                <a:solidFill>
                  <a:schemeClr val="bg1"/>
                </a:solidFill>
              </a:rPr>
              <a:t>2010</a:t>
            </a:r>
            <a:r>
              <a:rPr lang="ja-JP" altLang="en-US" sz="2400" dirty="0">
                <a:solidFill>
                  <a:schemeClr val="bg1"/>
                </a:solidFill>
              </a:rPr>
              <a:t>　　　　・・・約</a:t>
            </a:r>
            <a:r>
              <a:rPr lang="en-US" altLang="ja-JP" sz="2400" dirty="0">
                <a:solidFill>
                  <a:schemeClr val="bg1"/>
                </a:solidFill>
              </a:rPr>
              <a:t>60</a:t>
            </a:r>
            <a:r>
              <a:rPr lang="ja-JP" altLang="en-US" sz="2400" dirty="0">
                <a:solidFill>
                  <a:schemeClr val="bg1"/>
                </a:solidFill>
              </a:rPr>
              <a:t>本</a:t>
            </a:r>
            <a:endParaRPr lang="en-US" altLang="ja-JP" sz="2400" dirty="0">
              <a:solidFill>
                <a:schemeClr val="bg1"/>
              </a:solidFill>
            </a:endParaRPr>
          </a:p>
          <a:p>
            <a:r>
              <a:rPr lang="ja-JP" altLang="en-US" sz="2400" dirty="0">
                <a:solidFill>
                  <a:schemeClr val="bg1"/>
                </a:solidFill>
              </a:rPr>
              <a:t>昨年度まで開発したソフト  ・・・　 </a:t>
            </a:r>
            <a:r>
              <a:rPr lang="en-US" altLang="ja-JP" sz="2400" dirty="0">
                <a:solidFill>
                  <a:schemeClr val="bg1"/>
                </a:solidFill>
              </a:rPr>
              <a:t>13</a:t>
            </a:r>
            <a:r>
              <a:rPr lang="ja-JP" altLang="en-US" sz="2400" dirty="0">
                <a:solidFill>
                  <a:schemeClr val="bg1"/>
                </a:solidFill>
              </a:rPr>
              <a:t>本</a:t>
            </a:r>
            <a:endParaRPr kumimoji="1" lang="ja-JP" altLang="en-US" sz="2400" dirty="0">
              <a:solidFill>
                <a:schemeClr val="bg1"/>
              </a:solidFill>
            </a:endParaRPr>
          </a:p>
        </p:txBody>
      </p:sp>
      <p:sp>
        <p:nvSpPr>
          <p:cNvPr id="4" name="テキスト ボックス 3"/>
          <p:cNvSpPr txBox="1"/>
          <p:nvPr/>
        </p:nvSpPr>
        <p:spPr>
          <a:xfrm>
            <a:off x="434345" y="3139939"/>
            <a:ext cx="8638968" cy="1200329"/>
          </a:xfrm>
          <a:prstGeom prst="rect">
            <a:avLst/>
          </a:prstGeom>
          <a:noFill/>
        </p:spPr>
        <p:txBody>
          <a:bodyPr wrap="none" rtlCol="0">
            <a:spAutoFit/>
          </a:bodyPr>
          <a:lstStyle/>
          <a:p>
            <a:r>
              <a:rPr kumimoji="1" lang="en-US" altLang="ja-JP" sz="2400" dirty="0"/>
              <a:t>Web</a:t>
            </a:r>
            <a:r>
              <a:rPr kumimoji="1" lang="ja-JP" altLang="en-US" sz="2400" dirty="0"/>
              <a:t>アプリケーションとして再現・移植⇒</a:t>
            </a:r>
            <a:r>
              <a:rPr kumimoji="1" lang="en-US" altLang="ja-JP" sz="2400" u="sng" dirty="0"/>
              <a:t>Web</a:t>
            </a:r>
            <a:r>
              <a:rPr kumimoji="1" lang="ja-JP" altLang="en-US" sz="2400" u="sng" dirty="0"/>
              <a:t>版スイッチ教材</a:t>
            </a:r>
            <a:r>
              <a:rPr lang="ja-JP" altLang="en-US" sz="2400" u="sng" dirty="0"/>
              <a:t>ソフト</a:t>
            </a:r>
            <a:endParaRPr kumimoji="1" lang="en-US" altLang="ja-JP" sz="2400" u="sng" dirty="0"/>
          </a:p>
          <a:p>
            <a:pPr marL="342900" indent="-342900">
              <a:buFont typeface="Wingdings" panose="05000000000000000000" pitchFamily="2" charset="2"/>
              <a:buChar char="u"/>
            </a:pPr>
            <a:r>
              <a:rPr kumimoji="1" lang="en-US" altLang="ja-JP" sz="2400" dirty="0"/>
              <a:t>HTML</a:t>
            </a:r>
            <a:r>
              <a:rPr kumimoji="1" lang="ja-JP" altLang="en-US" sz="2400" dirty="0"/>
              <a:t>と</a:t>
            </a:r>
            <a:r>
              <a:rPr kumimoji="1" lang="en-US" altLang="ja-JP" sz="2400" dirty="0"/>
              <a:t>JavaScript</a:t>
            </a:r>
            <a:r>
              <a:rPr kumimoji="1" lang="ja-JP" altLang="en-US" sz="2400" dirty="0"/>
              <a:t>を使用</a:t>
            </a:r>
            <a:endParaRPr kumimoji="1" lang="en-US" altLang="ja-JP" sz="2400" dirty="0"/>
          </a:p>
          <a:p>
            <a:pPr marL="342900" indent="-342900">
              <a:buFont typeface="Wingdings" panose="05000000000000000000" pitchFamily="2" charset="2"/>
              <a:buChar char="u"/>
            </a:pPr>
            <a:r>
              <a:rPr lang="ja-JP" altLang="en-US" sz="2400" dirty="0"/>
              <a:t>カスタマイズ機能を付与（昨年度卒業生が製作）</a:t>
            </a:r>
            <a:endParaRPr kumimoji="1" lang="ja-JP" altLang="en-US" sz="2400" dirty="0"/>
          </a:p>
        </p:txBody>
      </p:sp>
      <p:sp>
        <p:nvSpPr>
          <p:cNvPr id="7" name="下矢印 6"/>
          <p:cNvSpPr/>
          <p:nvPr/>
        </p:nvSpPr>
        <p:spPr>
          <a:xfrm>
            <a:off x="2087454" y="2783621"/>
            <a:ext cx="869793" cy="392110"/>
          </a:xfrm>
          <a:prstGeom prst="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97219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46856" y="188640"/>
            <a:ext cx="8229600" cy="990600"/>
          </a:xfrm>
        </p:spPr>
        <p:txBody>
          <a:bodyPr>
            <a:normAutofit/>
          </a:bodyPr>
          <a:lstStyle/>
          <a:p>
            <a:r>
              <a:rPr kumimoji="1" lang="ja-JP" altLang="en-US" dirty="0">
                <a:solidFill>
                  <a:schemeClr val="tx1"/>
                </a:solidFill>
              </a:rPr>
              <a:t>研究背景</a:t>
            </a:r>
            <a:r>
              <a:rPr lang="en-US" altLang="ja-JP" dirty="0"/>
              <a:t>	Research background</a:t>
            </a:r>
            <a:endParaRPr kumimoji="1" lang="ja-JP" altLang="en-US" dirty="0">
              <a:solidFill>
                <a:schemeClr val="tx1"/>
              </a:solidFill>
            </a:endParaRPr>
          </a:p>
        </p:txBody>
      </p:sp>
      <p:sp>
        <p:nvSpPr>
          <p:cNvPr id="5" name="テキスト ボックス 4"/>
          <p:cNvSpPr txBox="1"/>
          <p:nvPr/>
        </p:nvSpPr>
        <p:spPr>
          <a:xfrm>
            <a:off x="264761" y="1332057"/>
            <a:ext cx="2826415" cy="584775"/>
          </a:xfrm>
          <a:prstGeom prst="rect">
            <a:avLst/>
          </a:prstGeom>
          <a:solidFill>
            <a:schemeClr val="bg2"/>
          </a:solidFill>
          <a:ln>
            <a:solidFill>
              <a:schemeClr val="bg2"/>
            </a:solidFill>
          </a:ln>
        </p:spPr>
        <p:txBody>
          <a:bodyPr wrap="none" rtlCol="0">
            <a:spAutoFit/>
          </a:bodyPr>
          <a:lstStyle/>
          <a:p>
            <a:r>
              <a:rPr lang="en-US" altLang="ja-JP" sz="3200" dirty="0"/>
              <a:t>Software 2010</a:t>
            </a:r>
            <a:endParaRPr kumimoji="1" lang="ja-JP" altLang="en-US" sz="3200" dirty="0"/>
          </a:p>
        </p:txBody>
      </p:sp>
      <p:sp>
        <p:nvSpPr>
          <p:cNvPr id="6" name="テキスト ボックス 5"/>
          <p:cNvSpPr txBox="1"/>
          <p:nvPr/>
        </p:nvSpPr>
        <p:spPr>
          <a:xfrm>
            <a:off x="467544" y="1916832"/>
            <a:ext cx="7372531" cy="1200329"/>
          </a:xfrm>
          <a:prstGeom prst="rect">
            <a:avLst/>
          </a:prstGeom>
          <a:noFill/>
        </p:spPr>
        <p:txBody>
          <a:bodyPr wrap="none" rtlCol="0">
            <a:spAutoFit/>
          </a:bodyPr>
          <a:lstStyle/>
          <a:p>
            <a:pPr marL="285750" indent="-285750">
              <a:buFont typeface="Arial" panose="020B0604020202020204" pitchFamily="34" charset="0"/>
              <a:buChar char="•"/>
            </a:pPr>
            <a:r>
              <a:rPr lang="en-US" altLang="ja-JP" sz="2400" dirty="0"/>
              <a:t>Switch teaching material software autographed by </a:t>
            </a:r>
          </a:p>
          <a:p>
            <a:r>
              <a:rPr lang="en-US" altLang="ja-JP" sz="2400" dirty="0"/>
              <a:t>a special support school teacher</a:t>
            </a:r>
          </a:p>
          <a:p>
            <a:pPr marL="285750" indent="-285750">
              <a:buFont typeface="Arial" panose="020B0604020202020204" pitchFamily="34" charset="0"/>
              <a:buChar char="•"/>
            </a:pPr>
            <a:r>
              <a:rPr lang="en-US" altLang="ja-JP" sz="2400" dirty="0"/>
              <a:t>Production using Adobe Flash</a:t>
            </a:r>
          </a:p>
        </p:txBody>
      </p:sp>
      <p:sp>
        <p:nvSpPr>
          <p:cNvPr id="3" name="スライド番号プレースホルダー 2"/>
          <p:cNvSpPr>
            <a:spLocks noGrp="1"/>
          </p:cNvSpPr>
          <p:nvPr>
            <p:ph type="sldNum" sz="quarter" idx="12"/>
          </p:nvPr>
        </p:nvSpPr>
        <p:spPr/>
        <p:txBody>
          <a:bodyPr/>
          <a:lstStyle/>
          <a:p>
            <a:fld id="{90F73807-5E11-46F9-822D-FDB1C42D9F73}" type="slidenum">
              <a:rPr kumimoji="1" lang="ja-JP" altLang="en-US" smtClean="0"/>
              <a:t>5</a:t>
            </a:fld>
            <a:endParaRPr kumimoji="1" lang="ja-JP" altLang="en-US"/>
          </a:p>
        </p:txBody>
      </p:sp>
      <p:pic>
        <p:nvPicPr>
          <p:cNvPr id="1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4258" t="9000" r="35897" b="52070"/>
          <a:stretch/>
        </p:blipFill>
        <p:spPr bwMode="auto">
          <a:xfrm>
            <a:off x="264761" y="4698978"/>
            <a:ext cx="2760150" cy="2025252"/>
          </a:xfrm>
          <a:prstGeom prst="rect">
            <a:avLst/>
          </a:prstGeom>
          <a:noFill/>
          <a:ln w="9525">
            <a:solidFill>
              <a:schemeClr val="bg2">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15" name="テキスト ボックス 14"/>
          <p:cNvSpPr txBox="1"/>
          <p:nvPr/>
        </p:nvSpPr>
        <p:spPr>
          <a:xfrm>
            <a:off x="3275855" y="5071688"/>
            <a:ext cx="7440050" cy="523220"/>
          </a:xfrm>
          <a:prstGeom prst="rect">
            <a:avLst/>
          </a:prstGeom>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ja-JP" sz="2800" dirty="0"/>
              <a:t>Published on Takeshima laboratory web page</a:t>
            </a:r>
            <a:endParaRPr kumimoji="1" lang="ja-JP" altLang="en-US" sz="2800" dirty="0"/>
          </a:p>
        </p:txBody>
      </p:sp>
      <p:sp>
        <p:nvSpPr>
          <p:cNvPr id="17" name="テキスト ボックス 16"/>
          <p:cNvSpPr txBox="1"/>
          <p:nvPr/>
        </p:nvSpPr>
        <p:spPr>
          <a:xfrm>
            <a:off x="3296704" y="5711604"/>
            <a:ext cx="5798382" cy="830997"/>
          </a:xfrm>
          <a:prstGeom prst="rect">
            <a:avLst/>
          </a:prstGeom>
          <a:solidFill>
            <a:schemeClr val="tx2"/>
          </a:solidFill>
        </p:spPr>
        <p:txBody>
          <a:bodyPr wrap="none" rtlCol="0">
            <a:spAutoFit/>
          </a:bodyPr>
          <a:lstStyle/>
          <a:p>
            <a:pPr algn="r"/>
            <a:r>
              <a:rPr lang="en-US" altLang="ja-JP" sz="2400" dirty="0">
                <a:solidFill>
                  <a:schemeClr val="bg1"/>
                </a:solidFill>
              </a:rPr>
              <a:t>Ohmae Software 2010 · · About 60</a:t>
            </a:r>
          </a:p>
          <a:p>
            <a:pPr algn="r"/>
            <a:r>
              <a:rPr lang="en-US" altLang="ja-JP" sz="2400" dirty="0">
                <a:solidFill>
                  <a:schemeClr val="bg1"/>
                </a:solidFill>
              </a:rPr>
              <a:t>Software developed until last year · · · 13</a:t>
            </a:r>
            <a:endParaRPr kumimoji="1" lang="ja-JP" altLang="en-US" sz="2400" dirty="0">
              <a:solidFill>
                <a:schemeClr val="bg1"/>
              </a:solidFill>
            </a:endParaRPr>
          </a:p>
        </p:txBody>
      </p:sp>
      <p:sp>
        <p:nvSpPr>
          <p:cNvPr id="4" name="テキスト ボックス 3"/>
          <p:cNvSpPr txBox="1"/>
          <p:nvPr/>
        </p:nvSpPr>
        <p:spPr>
          <a:xfrm>
            <a:off x="475388" y="3515544"/>
            <a:ext cx="12918986" cy="1200329"/>
          </a:xfrm>
          <a:prstGeom prst="rect">
            <a:avLst/>
          </a:prstGeom>
          <a:noFill/>
        </p:spPr>
        <p:txBody>
          <a:bodyPr wrap="none" rtlCol="0">
            <a:spAutoFit/>
          </a:bodyPr>
          <a:lstStyle/>
          <a:p>
            <a:r>
              <a:rPr lang="en-US" altLang="ja-JP" sz="2400" dirty="0"/>
              <a:t>Reproduction / porting as a Web application ⇒ Web version switch teaching material software</a:t>
            </a:r>
          </a:p>
          <a:p>
            <a:pPr marL="342900" indent="-342900">
              <a:buFont typeface="Wingdings" panose="05000000000000000000" pitchFamily="2" charset="2"/>
              <a:buChar char="u"/>
            </a:pPr>
            <a:r>
              <a:rPr lang="en-US" altLang="ja-JP" sz="2400" dirty="0"/>
              <a:t>Use HTML and JavaScript</a:t>
            </a:r>
          </a:p>
          <a:p>
            <a:pPr marL="342900" indent="-342900">
              <a:buFont typeface="Wingdings" panose="05000000000000000000" pitchFamily="2" charset="2"/>
              <a:buChar char="u"/>
            </a:pPr>
            <a:r>
              <a:rPr lang="en-US" altLang="ja-JP" sz="2400" dirty="0"/>
              <a:t>Granted customization function (produced by graduates last year)</a:t>
            </a:r>
            <a:endParaRPr kumimoji="1" lang="ja-JP" altLang="en-US" sz="2400" dirty="0"/>
          </a:p>
        </p:txBody>
      </p:sp>
      <p:sp>
        <p:nvSpPr>
          <p:cNvPr id="7" name="下矢印 6"/>
          <p:cNvSpPr/>
          <p:nvPr/>
        </p:nvSpPr>
        <p:spPr>
          <a:xfrm>
            <a:off x="2221383" y="3099014"/>
            <a:ext cx="869793" cy="392110"/>
          </a:xfrm>
          <a:prstGeom prst="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399593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46856" y="188640"/>
            <a:ext cx="8229600" cy="990600"/>
          </a:xfrm>
        </p:spPr>
        <p:txBody>
          <a:bodyPr>
            <a:normAutofit/>
          </a:bodyPr>
          <a:lstStyle/>
          <a:p>
            <a:r>
              <a:rPr kumimoji="1" lang="ja-JP" altLang="en-US" dirty="0">
                <a:solidFill>
                  <a:schemeClr val="tx1"/>
                </a:solidFill>
              </a:rPr>
              <a:t>研究背景</a:t>
            </a:r>
          </a:p>
        </p:txBody>
      </p:sp>
      <p:sp>
        <p:nvSpPr>
          <p:cNvPr id="5" name="テキスト ボックス 4"/>
          <p:cNvSpPr txBox="1"/>
          <p:nvPr/>
        </p:nvSpPr>
        <p:spPr>
          <a:xfrm>
            <a:off x="264761" y="1332057"/>
            <a:ext cx="2842445" cy="584775"/>
          </a:xfrm>
          <a:prstGeom prst="rect">
            <a:avLst/>
          </a:prstGeom>
          <a:solidFill>
            <a:schemeClr val="bg2"/>
          </a:solidFill>
          <a:ln>
            <a:solidFill>
              <a:schemeClr val="bg2"/>
            </a:solidFill>
          </a:ln>
        </p:spPr>
        <p:txBody>
          <a:bodyPr wrap="none" rtlCol="0">
            <a:spAutoFit/>
          </a:bodyPr>
          <a:lstStyle/>
          <a:p>
            <a:r>
              <a:rPr lang="ja-JP" altLang="en-US" sz="3200" dirty="0"/>
              <a:t>大前ソフト</a:t>
            </a:r>
            <a:r>
              <a:rPr lang="en-US" altLang="ja-JP" sz="3200" dirty="0"/>
              <a:t>2010</a:t>
            </a:r>
            <a:endParaRPr kumimoji="1" lang="ja-JP" altLang="en-US" sz="3200" dirty="0"/>
          </a:p>
        </p:txBody>
      </p:sp>
      <p:sp>
        <p:nvSpPr>
          <p:cNvPr id="6" name="テキスト ボックス 5"/>
          <p:cNvSpPr txBox="1"/>
          <p:nvPr/>
        </p:nvSpPr>
        <p:spPr>
          <a:xfrm>
            <a:off x="467544" y="1916832"/>
            <a:ext cx="6728124" cy="830997"/>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400" dirty="0"/>
              <a:t>特別支援学校教員が自作したスイッチ教材ソフト</a:t>
            </a:r>
            <a:endParaRPr kumimoji="1" lang="en-US" altLang="ja-JP" sz="2400" dirty="0"/>
          </a:p>
          <a:p>
            <a:pPr marL="285750" indent="-285750">
              <a:buClr>
                <a:schemeClr val="tx1"/>
              </a:buClr>
              <a:buFont typeface="Arial" panose="020B0604020202020204" pitchFamily="34" charset="0"/>
              <a:buChar char="•"/>
            </a:pPr>
            <a:r>
              <a:rPr lang="en-US" altLang="ja-JP" sz="2400" dirty="0">
                <a:solidFill>
                  <a:schemeClr val="tx2">
                    <a:lumMod val="60000"/>
                    <a:lumOff val="40000"/>
                  </a:schemeClr>
                </a:solidFill>
              </a:rPr>
              <a:t>Adobe Flash</a:t>
            </a:r>
            <a:r>
              <a:rPr lang="ja-JP" altLang="en-US" sz="2400" dirty="0"/>
              <a:t>を用いて製作</a:t>
            </a:r>
            <a:endParaRPr lang="en-US" altLang="ja-JP" sz="2400" dirty="0"/>
          </a:p>
        </p:txBody>
      </p:sp>
      <p:sp>
        <p:nvSpPr>
          <p:cNvPr id="3" name="スライド番号プレースホルダー 2"/>
          <p:cNvSpPr>
            <a:spLocks noGrp="1"/>
          </p:cNvSpPr>
          <p:nvPr>
            <p:ph type="sldNum" sz="quarter" idx="12"/>
          </p:nvPr>
        </p:nvSpPr>
        <p:spPr/>
        <p:txBody>
          <a:bodyPr/>
          <a:lstStyle/>
          <a:p>
            <a:fld id="{90F73807-5E11-46F9-822D-FDB1C42D9F73}" type="slidenum">
              <a:rPr kumimoji="1" lang="ja-JP" altLang="en-US" smtClean="0"/>
              <a:t>6</a:t>
            </a:fld>
            <a:endParaRPr kumimoji="1" lang="ja-JP" altLang="en-US"/>
          </a:p>
        </p:txBody>
      </p:sp>
      <p:sp>
        <p:nvSpPr>
          <p:cNvPr id="11" name="テキスト ボックス 10"/>
          <p:cNvSpPr txBox="1"/>
          <p:nvPr/>
        </p:nvSpPr>
        <p:spPr>
          <a:xfrm>
            <a:off x="367163" y="2852936"/>
            <a:ext cx="6078908" cy="1200329"/>
          </a:xfrm>
          <a:prstGeom prst="rect">
            <a:avLst/>
          </a:prstGeom>
          <a:noFill/>
        </p:spPr>
        <p:txBody>
          <a:bodyPr wrap="none" rtlCol="0">
            <a:spAutoFit/>
          </a:bodyPr>
          <a:lstStyle/>
          <a:p>
            <a:pPr marL="342900" indent="-342900">
              <a:buFont typeface="Wingdings" panose="05000000000000000000" pitchFamily="2" charset="2"/>
              <a:buChar char="n"/>
            </a:pPr>
            <a:r>
              <a:rPr kumimoji="1" lang="ja-JP" altLang="en-US" sz="2400" dirty="0"/>
              <a:t>タブレット端末で</a:t>
            </a:r>
            <a:r>
              <a:rPr kumimoji="1" lang="en-US" altLang="ja-JP" sz="2400" dirty="0"/>
              <a:t>Adobe</a:t>
            </a:r>
            <a:r>
              <a:rPr lang="ja-JP" altLang="en-US" sz="2400" dirty="0"/>
              <a:t> </a:t>
            </a:r>
            <a:r>
              <a:rPr lang="en-US" altLang="ja-JP" sz="2400" dirty="0"/>
              <a:t>Flash</a:t>
            </a:r>
            <a:r>
              <a:rPr lang="ja-JP" altLang="en-US" sz="2400" dirty="0"/>
              <a:t>が動作しない</a:t>
            </a:r>
            <a:endParaRPr lang="en-US" altLang="ja-JP" sz="2400" dirty="0"/>
          </a:p>
          <a:p>
            <a:endParaRPr lang="en-US" altLang="ja-JP" sz="2400" dirty="0"/>
          </a:p>
          <a:p>
            <a:pPr marL="342900" indent="-342900">
              <a:buFont typeface="Wingdings" panose="05000000000000000000" pitchFamily="2" charset="2"/>
              <a:buChar char="n"/>
            </a:pPr>
            <a:r>
              <a:rPr kumimoji="1" lang="ja-JP" altLang="en-US" sz="2400" dirty="0"/>
              <a:t>利用者に合わせた細かな設定が困難</a:t>
            </a:r>
            <a:endParaRPr kumimoji="1" lang="en-US" altLang="ja-JP" sz="2400" dirty="0"/>
          </a:p>
        </p:txBody>
      </p:sp>
      <p:pic>
        <p:nvPicPr>
          <p:cNvPr id="1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4258" t="9000" r="35897" b="52070"/>
          <a:stretch/>
        </p:blipFill>
        <p:spPr bwMode="auto">
          <a:xfrm>
            <a:off x="217281" y="4544881"/>
            <a:ext cx="2937404" cy="2155311"/>
          </a:xfrm>
          <a:prstGeom prst="rect">
            <a:avLst/>
          </a:prstGeom>
          <a:noFill/>
          <a:ln w="9525">
            <a:solidFill>
              <a:schemeClr val="bg2">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15" name="テキスト ボックス 14"/>
          <p:cNvSpPr txBox="1"/>
          <p:nvPr/>
        </p:nvSpPr>
        <p:spPr>
          <a:xfrm>
            <a:off x="3275855" y="5071688"/>
            <a:ext cx="4761175" cy="523220"/>
          </a:xfrm>
          <a:prstGeom prst="rect">
            <a:avLst/>
          </a:prstGeom>
          <a:ln/>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ja-JP" altLang="en-US" sz="2800" dirty="0"/>
              <a:t>竹島研究室</a:t>
            </a:r>
            <a:r>
              <a:rPr kumimoji="1" lang="en-US" altLang="ja-JP" sz="2800" dirty="0"/>
              <a:t>Web</a:t>
            </a:r>
            <a:r>
              <a:rPr kumimoji="1" lang="ja-JP" altLang="en-US" sz="2800" dirty="0"/>
              <a:t>ページで公開</a:t>
            </a:r>
          </a:p>
        </p:txBody>
      </p:sp>
      <p:sp>
        <p:nvSpPr>
          <p:cNvPr id="17" name="テキスト ボックス 16"/>
          <p:cNvSpPr txBox="1"/>
          <p:nvPr/>
        </p:nvSpPr>
        <p:spPr>
          <a:xfrm>
            <a:off x="3272584" y="5711604"/>
            <a:ext cx="5064207" cy="830997"/>
          </a:xfrm>
          <a:prstGeom prst="rect">
            <a:avLst/>
          </a:prstGeom>
          <a:solidFill>
            <a:schemeClr val="tx2"/>
          </a:solidFill>
        </p:spPr>
        <p:txBody>
          <a:bodyPr wrap="none" rtlCol="0">
            <a:spAutoFit/>
          </a:bodyPr>
          <a:lstStyle/>
          <a:p>
            <a:pPr algn="r"/>
            <a:r>
              <a:rPr lang="ja-JP" altLang="en-US" sz="2400" dirty="0">
                <a:solidFill>
                  <a:schemeClr val="bg1"/>
                </a:solidFill>
              </a:rPr>
              <a:t>大前ソフト</a:t>
            </a:r>
            <a:r>
              <a:rPr lang="en-US" altLang="ja-JP" sz="2400" dirty="0">
                <a:solidFill>
                  <a:schemeClr val="bg1"/>
                </a:solidFill>
              </a:rPr>
              <a:t>2010</a:t>
            </a:r>
            <a:r>
              <a:rPr lang="ja-JP" altLang="en-US" sz="2400" dirty="0">
                <a:solidFill>
                  <a:schemeClr val="bg1"/>
                </a:solidFill>
              </a:rPr>
              <a:t>　　　　・・・約</a:t>
            </a:r>
            <a:r>
              <a:rPr lang="en-US" altLang="ja-JP" sz="2400" dirty="0">
                <a:solidFill>
                  <a:schemeClr val="bg1"/>
                </a:solidFill>
              </a:rPr>
              <a:t>60</a:t>
            </a:r>
            <a:r>
              <a:rPr lang="ja-JP" altLang="en-US" sz="2400" dirty="0">
                <a:solidFill>
                  <a:schemeClr val="bg1"/>
                </a:solidFill>
              </a:rPr>
              <a:t>本</a:t>
            </a:r>
            <a:endParaRPr lang="en-US" altLang="ja-JP" sz="2400" dirty="0">
              <a:solidFill>
                <a:schemeClr val="bg1"/>
              </a:solidFill>
            </a:endParaRPr>
          </a:p>
          <a:p>
            <a:r>
              <a:rPr lang="ja-JP" altLang="en-US" sz="2400" dirty="0">
                <a:solidFill>
                  <a:schemeClr val="bg1"/>
                </a:solidFill>
              </a:rPr>
              <a:t>昨年度まで開発したソフト  ・・・　 </a:t>
            </a:r>
            <a:r>
              <a:rPr lang="en-US" altLang="ja-JP" sz="2400" dirty="0">
                <a:solidFill>
                  <a:schemeClr val="bg1"/>
                </a:solidFill>
              </a:rPr>
              <a:t>13</a:t>
            </a:r>
            <a:r>
              <a:rPr lang="ja-JP" altLang="en-US" sz="2400" dirty="0">
                <a:solidFill>
                  <a:schemeClr val="bg1"/>
                </a:solidFill>
              </a:rPr>
              <a:t>本</a:t>
            </a:r>
            <a:endParaRPr kumimoji="1" lang="ja-JP" altLang="en-US" sz="2400" dirty="0">
              <a:solidFill>
                <a:schemeClr val="bg1"/>
              </a:solidFill>
            </a:endParaRPr>
          </a:p>
        </p:txBody>
      </p:sp>
      <p:sp>
        <p:nvSpPr>
          <p:cNvPr id="4" name="正方形/長方形 3"/>
          <p:cNvSpPr/>
          <p:nvPr/>
        </p:nvSpPr>
        <p:spPr>
          <a:xfrm>
            <a:off x="323528" y="3226793"/>
            <a:ext cx="8190657" cy="461665"/>
          </a:xfrm>
          <a:prstGeom prst="rect">
            <a:avLst/>
          </a:prstGeom>
        </p:spPr>
        <p:txBody>
          <a:bodyPr wrap="square">
            <a:spAutoFit/>
          </a:bodyPr>
          <a:lstStyle/>
          <a:p>
            <a:pPr marL="800100" lvl="1" indent="-342900">
              <a:buFont typeface="Wingdings" panose="05000000000000000000" pitchFamily="2" charset="2"/>
              <a:buChar char="Ø"/>
            </a:pPr>
            <a:r>
              <a:rPr lang="en-US" altLang="ja-JP" sz="2400" dirty="0">
                <a:solidFill>
                  <a:srgbClr val="FF0000"/>
                </a:solidFill>
              </a:rPr>
              <a:t>Web</a:t>
            </a:r>
            <a:r>
              <a:rPr lang="ja-JP" altLang="en-US" sz="2400" dirty="0">
                <a:solidFill>
                  <a:srgbClr val="FF0000"/>
                </a:solidFill>
              </a:rPr>
              <a:t>ブラウザで動作するアプリケーションとして開発</a:t>
            </a:r>
            <a:endParaRPr lang="en-US" altLang="ja-JP" sz="2400" dirty="0">
              <a:solidFill>
                <a:srgbClr val="FF0000"/>
              </a:solidFill>
            </a:endParaRPr>
          </a:p>
        </p:txBody>
      </p:sp>
      <p:sp>
        <p:nvSpPr>
          <p:cNvPr id="7" name="正方形/長方形 6"/>
          <p:cNvSpPr/>
          <p:nvPr/>
        </p:nvSpPr>
        <p:spPr>
          <a:xfrm>
            <a:off x="323528" y="3985088"/>
            <a:ext cx="8622704" cy="461665"/>
          </a:xfrm>
          <a:prstGeom prst="rect">
            <a:avLst/>
          </a:prstGeom>
        </p:spPr>
        <p:txBody>
          <a:bodyPr wrap="square">
            <a:spAutoFit/>
          </a:bodyPr>
          <a:lstStyle/>
          <a:p>
            <a:pPr marL="800100" lvl="1" indent="-342900">
              <a:buFont typeface="Wingdings" panose="05000000000000000000" pitchFamily="2" charset="2"/>
              <a:buChar char="Ø"/>
            </a:pPr>
            <a:r>
              <a:rPr lang="ja-JP" altLang="en-US" sz="2400" dirty="0">
                <a:solidFill>
                  <a:srgbClr val="FF0000"/>
                </a:solidFill>
              </a:rPr>
              <a:t>カスタマイズ機能ライブラリを導入（昨年度卒業生が製作）</a:t>
            </a:r>
          </a:p>
        </p:txBody>
      </p:sp>
    </p:spTree>
    <p:extLst>
      <p:ext uri="{BB962C8B-B14F-4D97-AF65-F5344CB8AC3E}">
        <p14:creationId xmlns:p14="http://schemas.microsoft.com/office/powerpoint/2010/main" val="115969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446856" y="188640"/>
            <a:ext cx="8229600" cy="990600"/>
          </a:xfrm>
        </p:spPr>
        <p:txBody>
          <a:bodyPr>
            <a:normAutofit/>
          </a:bodyPr>
          <a:lstStyle/>
          <a:p>
            <a:r>
              <a:rPr kumimoji="1" lang="ja-JP" altLang="en-US" dirty="0">
                <a:solidFill>
                  <a:schemeClr val="tx1"/>
                </a:solidFill>
              </a:rPr>
              <a:t>研究背景</a:t>
            </a:r>
          </a:p>
        </p:txBody>
      </p:sp>
      <p:sp>
        <p:nvSpPr>
          <p:cNvPr id="5" name="テキスト ボックス 4"/>
          <p:cNvSpPr txBox="1"/>
          <p:nvPr/>
        </p:nvSpPr>
        <p:spPr>
          <a:xfrm>
            <a:off x="264761" y="1332057"/>
            <a:ext cx="2842445" cy="584775"/>
          </a:xfrm>
          <a:prstGeom prst="rect">
            <a:avLst/>
          </a:prstGeom>
          <a:solidFill>
            <a:schemeClr val="bg2"/>
          </a:solidFill>
          <a:ln>
            <a:solidFill>
              <a:schemeClr val="bg2"/>
            </a:solidFill>
          </a:ln>
        </p:spPr>
        <p:txBody>
          <a:bodyPr wrap="none" rtlCol="0">
            <a:spAutoFit/>
          </a:bodyPr>
          <a:lstStyle/>
          <a:p>
            <a:r>
              <a:rPr lang="ja-JP" altLang="en-US" sz="3200" dirty="0"/>
              <a:t>大前ソフト</a:t>
            </a:r>
            <a:r>
              <a:rPr lang="en-US" altLang="ja-JP" sz="3200" dirty="0"/>
              <a:t>2010</a:t>
            </a:r>
            <a:endParaRPr kumimoji="1" lang="ja-JP" altLang="en-US" sz="3200" dirty="0"/>
          </a:p>
        </p:txBody>
      </p:sp>
      <p:sp>
        <p:nvSpPr>
          <p:cNvPr id="6" name="テキスト ボックス 5"/>
          <p:cNvSpPr txBox="1"/>
          <p:nvPr/>
        </p:nvSpPr>
        <p:spPr>
          <a:xfrm>
            <a:off x="467544" y="1916832"/>
            <a:ext cx="6728124" cy="830997"/>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sz="2400" dirty="0"/>
              <a:t>特別支援学校教員が自作したスイッチ教材ソフト</a:t>
            </a:r>
            <a:endParaRPr kumimoji="1" lang="en-US" altLang="ja-JP" sz="2400" dirty="0"/>
          </a:p>
          <a:p>
            <a:pPr marL="285750" indent="-285750">
              <a:buClr>
                <a:schemeClr val="tx1"/>
              </a:buClr>
              <a:buFont typeface="Arial" panose="020B0604020202020204" pitchFamily="34" charset="0"/>
              <a:buChar char="•"/>
            </a:pPr>
            <a:r>
              <a:rPr lang="en-US" altLang="ja-JP" sz="2400" dirty="0">
                <a:solidFill>
                  <a:schemeClr val="tx2">
                    <a:lumMod val="60000"/>
                    <a:lumOff val="40000"/>
                  </a:schemeClr>
                </a:solidFill>
              </a:rPr>
              <a:t>Adobe Flash</a:t>
            </a:r>
            <a:r>
              <a:rPr lang="ja-JP" altLang="en-US" sz="2400" dirty="0"/>
              <a:t>を用いて製作</a:t>
            </a:r>
            <a:endParaRPr lang="en-US" altLang="ja-JP" sz="2400" dirty="0"/>
          </a:p>
        </p:txBody>
      </p:sp>
      <p:sp>
        <p:nvSpPr>
          <p:cNvPr id="3" name="スライド番号プレースホルダー 2"/>
          <p:cNvSpPr>
            <a:spLocks noGrp="1"/>
          </p:cNvSpPr>
          <p:nvPr>
            <p:ph type="sldNum" sz="quarter" idx="12"/>
          </p:nvPr>
        </p:nvSpPr>
        <p:spPr/>
        <p:txBody>
          <a:bodyPr/>
          <a:lstStyle/>
          <a:p>
            <a:fld id="{90F73807-5E11-46F9-822D-FDB1C42D9F73}" type="slidenum">
              <a:rPr kumimoji="1" lang="ja-JP" altLang="en-US" smtClean="0"/>
              <a:t>7</a:t>
            </a:fld>
            <a:endParaRPr kumimoji="1" lang="ja-JP" altLang="en-US"/>
          </a:p>
        </p:txBody>
      </p:sp>
      <p:sp>
        <p:nvSpPr>
          <p:cNvPr id="11" name="テキスト ボックス 10"/>
          <p:cNvSpPr txBox="1"/>
          <p:nvPr/>
        </p:nvSpPr>
        <p:spPr>
          <a:xfrm>
            <a:off x="367163" y="2852936"/>
            <a:ext cx="6505307" cy="1200329"/>
          </a:xfrm>
          <a:prstGeom prst="rect">
            <a:avLst/>
          </a:prstGeom>
          <a:noFill/>
        </p:spPr>
        <p:txBody>
          <a:bodyPr wrap="none" rtlCol="0">
            <a:spAutoFit/>
          </a:bodyPr>
          <a:lstStyle/>
          <a:p>
            <a:pPr marL="342900" indent="-342900">
              <a:buFont typeface="Wingdings" panose="05000000000000000000" pitchFamily="2" charset="2"/>
              <a:buChar char="n"/>
            </a:pPr>
            <a:r>
              <a:rPr lang="en-US" altLang="ja-JP" sz="2400" dirty="0"/>
              <a:t>Adobe Flash does not work on tablet device</a:t>
            </a:r>
          </a:p>
          <a:p>
            <a:pPr marL="342900" indent="-342900">
              <a:buFont typeface="Wingdings" panose="05000000000000000000" pitchFamily="2" charset="2"/>
              <a:buChar char="n"/>
            </a:pPr>
            <a:endParaRPr lang="en-US" altLang="ja-JP" sz="2400" dirty="0"/>
          </a:p>
          <a:p>
            <a:pPr marL="342900" indent="-342900">
              <a:buFont typeface="Wingdings" panose="05000000000000000000" pitchFamily="2" charset="2"/>
              <a:buChar char="n"/>
            </a:pPr>
            <a:r>
              <a:rPr lang="en-US" altLang="ja-JP" sz="2400" dirty="0"/>
              <a:t>Difficulty setting detailed according to user</a:t>
            </a:r>
            <a:endParaRPr kumimoji="1" lang="en-US" altLang="ja-JP" sz="2400" dirty="0"/>
          </a:p>
        </p:txBody>
      </p:sp>
      <p:pic>
        <p:nvPicPr>
          <p:cNvPr id="1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4258" t="9000" r="35897" b="52070"/>
          <a:stretch/>
        </p:blipFill>
        <p:spPr bwMode="auto">
          <a:xfrm>
            <a:off x="217281" y="4544881"/>
            <a:ext cx="2937404" cy="2155311"/>
          </a:xfrm>
          <a:prstGeom prst="rect">
            <a:avLst/>
          </a:prstGeom>
          <a:noFill/>
          <a:ln w="9525">
            <a:solidFill>
              <a:schemeClr val="bg2">
                <a:lumMod val="7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15" name="テキスト ボックス 14"/>
          <p:cNvSpPr txBox="1"/>
          <p:nvPr/>
        </p:nvSpPr>
        <p:spPr>
          <a:xfrm>
            <a:off x="3275855" y="5071688"/>
            <a:ext cx="4761175" cy="523220"/>
          </a:xfrm>
          <a:prstGeom prst="rect">
            <a:avLst/>
          </a:prstGeom>
          <a:ln/>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ja-JP" altLang="en-US" sz="2800" dirty="0"/>
              <a:t>竹島研究室</a:t>
            </a:r>
            <a:r>
              <a:rPr kumimoji="1" lang="en-US" altLang="ja-JP" sz="2800" dirty="0"/>
              <a:t>Web</a:t>
            </a:r>
            <a:r>
              <a:rPr kumimoji="1" lang="ja-JP" altLang="en-US" sz="2800" dirty="0"/>
              <a:t>ページで公開</a:t>
            </a:r>
          </a:p>
        </p:txBody>
      </p:sp>
      <p:sp>
        <p:nvSpPr>
          <p:cNvPr id="17" name="テキスト ボックス 16"/>
          <p:cNvSpPr txBox="1"/>
          <p:nvPr/>
        </p:nvSpPr>
        <p:spPr>
          <a:xfrm>
            <a:off x="3272584" y="5711604"/>
            <a:ext cx="5064207" cy="830997"/>
          </a:xfrm>
          <a:prstGeom prst="rect">
            <a:avLst/>
          </a:prstGeom>
          <a:solidFill>
            <a:schemeClr val="tx2"/>
          </a:solidFill>
        </p:spPr>
        <p:txBody>
          <a:bodyPr wrap="none" rtlCol="0">
            <a:spAutoFit/>
          </a:bodyPr>
          <a:lstStyle/>
          <a:p>
            <a:pPr algn="r"/>
            <a:r>
              <a:rPr lang="ja-JP" altLang="en-US" sz="2400" dirty="0">
                <a:solidFill>
                  <a:schemeClr val="bg1"/>
                </a:solidFill>
              </a:rPr>
              <a:t>大前ソフト</a:t>
            </a:r>
            <a:r>
              <a:rPr lang="en-US" altLang="ja-JP" sz="2400" dirty="0">
                <a:solidFill>
                  <a:schemeClr val="bg1"/>
                </a:solidFill>
              </a:rPr>
              <a:t>2010</a:t>
            </a:r>
            <a:r>
              <a:rPr lang="ja-JP" altLang="en-US" sz="2400" dirty="0">
                <a:solidFill>
                  <a:schemeClr val="bg1"/>
                </a:solidFill>
              </a:rPr>
              <a:t>　　　　・・・約</a:t>
            </a:r>
            <a:r>
              <a:rPr lang="en-US" altLang="ja-JP" sz="2400" dirty="0">
                <a:solidFill>
                  <a:schemeClr val="bg1"/>
                </a:solidFill>
              </a:rPr>
              <a:t>60</a:t>
            </a:r>
            <a:r>
              <a:rPr lang="ja-JP" altLang="en-US" sz="2400" dirty="0">
                <a:solidFill>
                  <a:schemeClr val="bg1"/>
                </a:solidFill>
              </a:rPr>
              <a:t>本</a:t>
            </a:r>
            <a:endParaRPr lang="en-US" altLang="ja-JP" sz="2400" dirty="0">
              <a:solidFill>
                <a:schemeClr val="bg1"/>
              </a:solidFill>
            </a:endParaRPr>
          </a:p>
          <a:p>
            <a:r>
              <a:rPr lang="ja-JP" altLang="en-US" sz="2400" dirty="0">
                <a:solidFill>
                  <a:schemeClr val="bg1"/>
                </a:solidFill>
              </a:rPr>
              <a:t>昨年度まで開発したソフト  ・・・　 </a:t>
            </a:r>
            <a:r>
              <a:rPr lang="en-US" altLang="ja-JP" sz="2400" dirty="0">
                <a:solidFill>
                  <a:schemeClr val="bg1"/>
                </a:solidFill>
              </a:rPr>
              <a:t>13</a:t>
            </a:r>
            <a:r>
              <a:rPr lang="ja-JP" altLang="en-US" sz="2400" dirty="0">
                <a:solidFill>
                  <a:schemeClr val="bg1"/>
                </a:solidFill>
              </a:rPr>
              <a:t>本</a:t>
            </a:r>
            <a:endParaRPr kumimoji="1" lang="ja-JP" altLang="en-US" sz="2400" dirty="0">
              <a:solidFill>
                <a:schemeClr val="bg1"/>
              </a:solidFill>
            </a:endParaRPr>
          </a:p>
        </p:txBody>
      </p:sp>
      <p:sp>
        <p:nvSpPr>
          <p:cNvPr id="4" name="正方形/長方形 3"/>
          <p:cNvSpPr/>
          <p:nvPr/>
        </p:nvSpPr>
        <p:spPr>
          <a:xfrm>
            <a:off x="323528" y="3226793"/>
            <a:ext cx="9649072" cy="461665"/>
          </a:xfrm>
          <a:prstGeom prst="rect">
            <a:avLst/>
          </a:prstGeom>
        </p:spPr>
        <p:txBody>
          <a:bodyPr wrap="square">
            <a:spAutoFit/>
          </a:bodyPr>
          <a:lstStyle/>
          <a:p>
            <a:pPr marL="800100" lvl="1" indent="-342900">
              <a:buFont typeface="Wingdings" panose="05000000000000000000" pitchFamily="2" charset="2"/>
              <a:buChar char="Ø"/>
            </a:pPr>
            <a:r>
              <a:rPr lang="en-US" altLang="ja-JP" sz="2400" dirty="0">
                <a:solidFill>
                  <a:srgbClr val="FF0000"/>
                </a:solidFill>
              </a:rPr>
              <a:t>Developed as an application running on a web browser</a:t>
            </a:r>
          </a:p>
        </p:txBody>
      </p:sp>
      <p:sp>
        <p:nvSpPr>
          <p:cNvPr id="7" name="正方形/長方形 6"/>
          <p:cNvSpPr/>
          <p:nvPr/>
        </p:nvSpPr>
        <p:spPr>
          <a:xfrm>
            <a:off x="323528" y="3985088"/>
            <a:ext cx="12313368" cy="461665"/>
          </a:xfrm>
          <a:prstGeom prst="rect">
            <a:avLst/>
          </a:prstGeom>
        </p:spPr>
        <p:txBody>
          <a:bodyPr wrap="square">
            <a:spAutoFit/>
          </a:bodyPr>
          <a:lstStyle/>
          <a:p>
            <a:pPr marL="800100" lvl="1" indent="-342900">
              <a:buFont typeface="Wingdings" panose="05000000000000000000" pitchFamily="2" charset="2"/>
              <a:buChar char="Ø"/>
            </a:pPr>
            <a:r>
              <a:rPr lang="en-US" altLang="ja-JP" sz="2400" dirty="0">
                <a:solidFill>
                  <a:srgbClr val="FF0000"/>
                </a:solidFill>
              </a:rPr>
              <a:t>Introduction of customization function library (produced by graduates last year)</a:t>
            </a:r>
            <a:endParaRPr lang="ja-JP" altLang="en-US" sz="2400" dirty="0">
              <a:solidFill>
                <a:srgbClr val="FF0000"/>
              </a:solidFill>
            </a:endParaRPr>
          </a:p>
        </p:txBody>
      </p:sp>
      <p:sp>
        <p:nvSpPr>
          <p:cNvPr id="9" name="Rectangle: Rounded Corners 8">
            <a:extLst>
              <a:ext uri="{FF2B5EF4-FFF2-40B4-BE49-F238E27FC236}">
                <a16:creationId xmlns:a16="http://schemas.microsoft.com/office/drawing/2014/main" id="{03F46EC8-AF52-4375-A91A-A0AD502D1F01}"/>
              </a:ext>
            </a:extLst>
          </p:cNvPr>
          <p:cNvSpPr/>
          <p:nvPr/>
        </p:nvSpPr>
        <p:spPr>
          <a:xfrm>
            <a:off x="6746834" y="488835"/>
            <a:ext cx="3240360" cy="1224136"/>
          </a:xfrm>
          <a:prstGeom prst="roundRect">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Setting button</a:t>
            </a:r>
          </a:p>
        </p:txBody>
      </p:sp>
    </p:spTree>
    <p:extLst>
      <p:ext uri="{BB962C8B-B14F-4D97-AF65-F5344CB8AC3E}">
        <p14:creationId xmlns:p14="http://schemas.microsoft.com/office/powerpoint/2010/main" val="283824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p:cNvSpPr/>
          <p:nvPr/>
        </p:nvSpPr>
        <p:spPr>
          <a:xfrm>
            <a:off x="133957" y="3501008"/>
            <a:ext cx="4726075" cy="30963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ja-JP" altLang="en-US" dirty="0"/>
              <a:t>研究背景</a:t>
            </a:r>
            <a:endParaRPr kumimoji="1" lang="ja-JP" altLang="en-US" dirty="0"/>
          </a:p>
        </p:txBody>
      </p:sp>
      <p:sp>
        <p:nvSpPr>
          <p:cNvPr id="3" name="スライド番号プレースホルダー 2"/>
          <p:cNvSpPr>
            <a:spLocks noGrp="1"/>
          </p:cNvSpPr>
          <p:nvPr>
            <p:ph type="sldNum" sz="quarter" idx="12"/>
          </p:nvPr>
        </p:nvSpPr>
        <p:spPr/>
        <p:txBody>
          <a:bodyPr/>
          <a:lstStyle/>
          <a:p>
            <a:fld id="{90F73807-5E11-46F9-822D-FDB1C42D9F73}" type="slidenum">
              <a:rPr kumimoji="1" lang="ja-JP" altLang="en-US" smtClean="0"/>
              <a:t>8</a:t>
            </a:fld>
            <a:endParaRPr kumimoji="1" lang="ja-JP" altLang="en-US"/>
          </a:p>
        </p:txBody>
      </p:sp>
      <p:sp>
        <p:nvSpPr>
          <p:cNvPr id="5" name="テキスト ボックス 4"/>
          <p:cNvSpPr txBox="1"/>
          <p:nvPr/>
        </p:nvSpPr>
        <p:spPr>
          <a:xfrm>
            <a:off x="133957" y="2895327"/>
            <a:ext cx="4855816" cy="461665"/>
          </a:xfrm>
          <a:prstGeom prst="rect">
            <a:avLst/>
          </a:prstGeom>
          <a:solidFill>
            <a:schemeClr val="bg2"/>
          </a:solidFill>
          <a:ln>
            <a:solidFill>
              <a:schemeClr val="bg2"/>
            </a:solidFill>
          </a:ln>
        </p:spPr>
        <p:txBody>
          <a:bodyPr wrap="none" rtlCol="0">
            <a:spAutoFit/>
          </a:bodyPr>
          <a:lstStyle/>
          <a:p>
            <a:r>
              <a:rPr lang="ja-JP" altLang="en-US" sz="2400" dirty="0"/>
              <a:t>ステップスキャン：スイッチを</a:t>
            </a:r>
            <a:r>
              <a:rPr lang="en-US" altLang="ja-JP" sz="2400" dirty="0"/>
              <a:t>2</a:t>
            </a:r>
            <a:r>
              <a:rPr lang="ja-JP" altLang="en-US" sz="2400" dirty="0"/>
              <a:t>つ利用</a:t>
            </a:r>
            <a:endParaRPr kumimoji="1" lang="ja-JP" altLang="en-US" sz="2400" dirty="0"/>
          </a:p>
        </p:txBody>
      </p:sp>
      <p:sp>
        <p:nvSpPr>
          <p:cNvPr id="4" name="テキスト ボックス 3"/>
          <p:cNvSpPr txBox="1"/>
          <p:nvPr/>
        </p:nvSpPr>
        <p:spPr>
          <a:xfrm>
            <a:off x="517685" y="6063679"/>
            <a:ext cx="4054315" cy="461665"/>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kumimoji="1" lang="ja-JP" altLang="en-US" sz="2400" dirty="0"/>
              <a:t>自分のタイミングで選択できる</a:t>
            </a:r>
          </a:p>
        </p:txBody>
      </p:sp>
      <p:sp>
        <p:nvSpPr>
          <p:cNvPr id="9" name="テキスト ボックス 8"/>
          <p:cNvSpPr txBox="1"/>
          <p:nvPr/>
        </p:nvSpPr>
        <p:spPr>
          <a:xfrm>
            <a:off x="5128273" y="5635274"/>
            <a:ext cx="3694388" cy="83099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ja-JP" altLang="en-US" sz="2400" b="1" dirty="0"/>
              <a:t>スイッチの使い分けを学ぶ</a:t>
            </a:r>
            <a:endParaRPr kumimoji="1" lang="en-US" altLang="ja-JP" sz="2400" b="1" dirty="0"/>
          </a:p>
          <a:p>
            <a:r>
              <a:rPr kumimoji="1" lang="ja-JP" altLang="en-US" sz="2400" b="1" dirty="0"/>
              <a:t>教材ソフト</a:t>
            </a:r>
            <a:r>
              <a:rPr lang="ja-JP" altLang="en-US" sz="2400" b="1" dirty="0"/>
              <a:t>が必要</a:t>
            </a:r>
            <a:endParaRPr kumimoji="1" lang="ja-JP" altLang="en-US" sz="2400" b="1" dirty="0"/>
          </a:p>
        </p:txBody>
      </p:sp>
      <p:sp>
        <p:nvSpPr>
          <p:cNvPr id="6" name="テキスト ボックス 5"/>
          <p:cNvSpPr txBox="1"/>
          <p:nvPr/>
        </p:nvSpPr>
        <p:spPr>
          <a:xfrm>
            <a:off x="1597692" y="1988840"/>
            <a:ext cx="2339102" cy="830997"/>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ja-JP" altLang="en-US" sz="2400" dirty="0"/>
              <a:t>因果関係の理解</a:t>
            </a:r>
            <a:endParaRPr kumimoji="1" lang="en-US" altLang="ja-JP" sz="2400" dirty="0"/>
          </a:p>
          <a:p>
            <a:r>
              <a:rPr lang="ja-JP" altLang="en-US" sz="2400" dirty="0"/>
              <a:t>（スイッチは</a:t>
            </a:r>
            <a:r>
              <a:rPr lang="en-US" altLang="ja-JP" sz="2400" dirty="0"/>
              <a:t>1</a:t>
            </a:r>
            <a:r>
              <a:rPr lang="ja-JP" altLang="en-US" sz="2400" dirty="0"/>
              <a:t>つ）</a:t>
            </a:r>
            <a:endParaRPr kumimoji="1" lang="ja-JP" altLang="en-US" sz="2400" dirty="0"/>
          </a:p>
        </p:txBody>
      </p:sp>
      <p:sp>
        <p:nvSpPr>
          <p:cNvPr id="7" name="テキスト ボックス 6"/>
          <p:cNvSpPr txBox="1"/>
          <p:nvPr/>
        </p:nvSpPr>
        <p:spPr>
          <a:xfrm>
            <a:off x="4989773" y="1988840"/>
            <a:ext cx="3219151" cy="830997"/>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kumimoji="1" lang="ja-JP" altLang="en-US" sz="2400" dirty="0"/>
              <a:t>複数の中から選択</a:t>
            </a:r>
            <a:endParaRPr kumimoji="1" lang="en-US" altLang="ja-JP" sz="2400" dirty="0"/>
          </a:p>
          <a:p>
            <a:pPr algn="ctr"/>
            <a:r>
              <a:rPr kumimoji="1" lang="ja-JP" altLang="en-US" sz="2400" dirty="0"/>
              <a:t>（２つのスイッチを利用）</a:t>
            </a:r>
          </a:p>
        </p:txBody>
      </p:sp>
      <p:sp>
        <p:nvSpPr>
          <p:cNvPr id="8" name="右矢印 7"/>
          <p:cNvSpPr/>
          <p:nvPr/>
        </p:nvSpPr>
        <p:spPr>
          <a:xfrm>
            <a:off x="4139952" y="1959223"/>
            <a:ext cx="720080"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9335" y="1441383"/>
            <a:ext cx="2339102" cy="461665"/>
          </a:xfrm>
          <a:prstGeom prst="rect">
            <a:avLst/>
          </a:prstGeom>
          <a:solidFill>
            <a:schemeClr val="bg2"/>
          </a:solidFill>
          <a:ln>
            <a:solidFill>
              <a:schemeClr val="bg2"/>
            </a:solidFill>
          </a:ln>
        </p:spPr>
        <p:txBody>
          <a:bodyPr wrap="none" rtlCol="0">
            <a:spAutoFit/>
          </a:bodyPr>
          <a:lstStyle/>
          <a:p>
            <a:r>
              <a:rPr lang="ja-JP" altLang="en-US" sz="2400" dirty="0"/>
              <a:t>学習活動の流れ</a:t>
            </a:r>
            <a:endParaRPr kumimoji="1" lang="ja-JP" altLang="en-US" sz="2400" dirty="0"/>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612" y="3776611"/>
            <a:ext cx="4295318" cy="2228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テキスト ボックス 9"/>
          <p:cNvSpPr txBox="1"/>
          <p:nvPr/>
        </p:nvSpPr>
        <p:spPr>
          <a:xfrm>
            <a:off x="5036475" y="4292600"/>
            <a:ext cx="3877985" cy="707886"/>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ja-JP" altLang="en-US" sz="2000" dirty="0"/>
              <a:t>利用者によっては２つのスイッチの</a:t>
            </a:r>
            <a:endParaRPr lang="en-US" altLang="ja-JP" sz="2000" dirty="0"/>
          </a:p>
          <a:p>
            <a:r>
              <a:rPr lang="ja-JP" altLang="en-US" sz="2000" dirty="0"/>
              <a:t>使い分けが困難</a:t>
            </a:r>
            <a:endParaRPr kumimoji="1" lang="ja-JP" altLang="en-US" sz="2000" dirty="0"/>
          </a:p>
        </p:txBody>
      </p:sp>
      <p:sp>
        <p:nvSpPr>
          <p:cNvPr id="13" name="下矢印 12"/>
          <p:cNvSpPr/>
          <p:nvPr/>
        </p:nvSpPr>
        <p:spPr>
          <a:xfrm>
            <a:off x="6660232" y="5111158"/>
            <a:ext cx="708956" cy="4060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233154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p:cNvSpPr/>
          <p:nvPr/>
        </p:nvSpPr>
        <p:spPr>
          <a:xfrm>
            <a:off x="133957" y="3501008"/>
            <a:ext cx="4726075" cy="30963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ja-JP" altLang="en-US"/>
          </a:p>
        </p:txBody>
      </p:sp>
      <p:sp>
        <p:nvSpPr>
          <p:cNvPr id="2" name="タイトル 1"/>
          <p:cNvSpPr>
            <a:spLocks noGrp="1"/>
          </p:cNvSpPr>
          <p:nvPr>
            <p:ph type="title"/>
          </p:nvPr>
        </p:nvSpPr>
        <p:spPr/>
        <p:txBody>
          <a:bodyPr/>
          <a:lstStyle/>
          <a:p>
            <a:r>
              <a:rPr lang="en-US" altLang="ja-JP" dirty="0"/>
              <a:t>Research background</a:t>
            </a:r>
            <a:endParaRPr kumimoji="1" lang="ja-JP" altLang="en-US" dirty="0"/>
          </a:p>
        </p:txBody>
      </p:sp>
      <p:sp>
        <p:nvSpPr>
          <p:cNvPr id="3" name="スライド番号プレースホルダー 2"/>
          <p:cNvSpPr>
            <a:spLocks noGrp="1"/>
          </p:cNvSpPr>
          <p:nvPr>
            <p:ph type="sldNum" sz="quarter" idx="12"/>
          </p:nvPr>
        </p:nvSpPr>
        <p:spPr/>
        <p:txBody>
          <a:bodyPr/>
          <a:lstStyle/>
          <a:p>
            <a:fld id="{90F73807-5E11-46F9-822D-FDB1C42D9F73}" type="slidenum">
              <a:rPr kumimoji="1" lang="ja-JP" altLang="en-US" smtClean="0"/>
              <a:t>9</a:t>
            </a:fld>
            <a:endParaRPr kumimoji="1" lang="ja-JP" altLang="en-US"/>
          </a:p>
        </p:txBody>
      </p:sp>
      <p:sp>
        <p:nvSpPr>
          <p:cNvPr id="5" name="テキスト ボックス 4"/>
          <p:cNvSpPr txBox="1"/>
          <p:nvPr/>
        </p:nvSpPr>
        <p:spPr>
          <a:xfrm>
            <a:off x="133957" y="2895327"/>
            <a:ext cx="4855816" cy="461665"/>
          </a:xfrm>
          <a:prstGeom prst="rect">
            <a:avLst/>
          </a:prstGeom>
          <a:solidFill>
            <a:schemeClr val="bg2"/>
          </a:solidFill>
          <a:ln>
            <a:solidFill>
              <a:schemeClr val="bg2"/>
            </a:solidFill>
          </a:ln>
        </p:spPr>
        <p:txBody>
          <a:bodyPr wrap="none" rtlCol="0">
            <a:spAutoFit/>
          </a:bodyPr>
          <a:lstStyle/>
          <a:p>
            <a:r>
              <a:rPr lang="en-US" altLang="ja-JP" sz="2400" dirty="0"/>
              <a:t>Step scan: Two switches are used</a:t>
            </a:r>
            <a:endParaRPr kumimoji="1" lang="ja-JP" altLang="en-US" sz="2400" dirty="0"/>
          </a:p>
        </p:txBody>
      </p:sp>
      <p:sp>
        <p:nvSpPr>
          <p:cNvPr id="4" name="テキスト ボックス 3"/>
          <p:cNvSpPr txBox="1"/>
          <p:nvPr/>
        </p:nvSpPr>
        <p:spPr>
          <a:xfrm>
            <a:off x="87107" y="6063679"/>
            <a:ext cx="4949368" cy="461665"/>
          </a:xfrm>
          <a:prstGeom prst="rect">
            <a:avLst/>
          </a:prstGeom>
          <a:ln>
            <a:noFill/>
          </a:ln>
        </p:spPr>
        <p:style>
          <a:lnRef idx="2">
            <a:schemeClr val="dk1"/>
          </a:lnRef>
          <a:fillRef idx="1">
            <a:schemeClr val="lt1"/>
          </a:fillRef>
          <a:effectRef idx="0">
            <a:schemeClr val="dk1"/>
          </a:effectRef>
          <a:fontRef idx="minor">
            <a:schemeClr val="dk1"/>
          </a:fontRef>
        </p:style>
        <p:txBody>
          <a:bodyPr wrap="none" rtlCol="0">
            <a:spAutoFit/>
          </a:bodyPr>
          <a:lstStyle/>
          <a:p>
            <a:r>
              <a:rPr lang="en-US" altLang="ja-JP" sz="2400" dirty="0"/>
              <a:t>You can choose at your own timing</a:t>
            </a:r>
            <a:endParaRPr lang="ja-JP" altLang="en-US" sz="2400" dirty="0"/>
          </a:p>
        </p:txBody>
      </p:sp>
      <p:sp>
        <p:nvSpPr>
          <p:cNvPr id="9" name="テキスト ボックス 8"/>
          <p:cNvSpPr txBox="1"/>
          <p:nvPr/>
        </p:nvSpPr>
        <p:spPr>
          <a:xfrm>
            <a:off x="5128273" y="5635274"/>
            <a:ext cx="3694388" cy="156966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ja-JP" sz="2400" b="1" dirty="0"/>
              <a:t>Learn to use different switches</a:t>
            </a:r>
          </a:p>
          <a:p>
            <a:r>
              <a:rPr lang="en-US" altLang="ja-JP" sz="2400" b="1" dirty="0"/>
              <a:t>Required teaching material software</a:t>
            </a:r>
            <a:endParaRPr kumimoji="1" lang="ja-JP" altLang="en-US" sz="2400" b="1" dirty="0"/>
          </a:p>
        </p:txBody>
      </p:sp>
      <p:sp>
        <p:nvSpPr>
          <p:cNvPr id="6" name="テキスト ボックス 5"/>
          <p:cNvSpPr txBox="1"/>
          <p:nvPr/>
        </p:nvSpPr>
        <p:spPr>
          <a:xfrm>
            <a:off x="1597692" y="1916832"/>
            <a:ext cx="2412519" cy="92333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ja-JP" dirty="0"/>
              <a:t>Understanding of the causal relationship</a:t>
            </a:r>
          </a:p>
          <a:p>
            <a:r>
              <a:rPr lang="en-US" altLang="ja-JP" dirty="0"/>
              <a:t>(1 switch)</a:t>
            </a:r>
            <a:endParaRPr kumimoji="1" lang="ja-JP" altLang="en-US" dirty="0"/>
          </a:p>
        </p:txBody>
      </p:sp>
      <p:sp>
        <p:nvSpPr>
          <p:cNvPr id="7" name="テキスト ボックス 6"/>
          <p:cNvSpPr txBox="1"/>
          <p:nvPr/>
        </p:nvSpPr>
        <p:spPr>
          <a:xfrm>
            <a:off x="5094770" y="1988840"/>
            <a:ext cx="3009157" cy="830997"/>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lgn="ctr"/>
            <a:r>
              <a:rPr lang="en-US" altLang="ja-JP" sz="2400" dirty="0"/>
              <a:t>Select from multiple</a:t>
            </a:r>
          </a:p>
          <a:p>
            <a:pPr algn="ctr"/>
            <a:r>
              <a:rPr lang="en-US" altLang="ja-JP" sz="2400" dirty="0"/>
              <a:t>(Using two switches)</a:t>
            </a:r>
            <a:endParaRPr kumimoji="1" lang="ja-JP" altLang="en-US" sz="2400" dirty="0"/>
          </a:p>
        </p:txBody>
      </p:sp>
      <p:sp>
        <p:nvSpPr>
          <p:cNvPr id="8" name="右矢印 7"/>
          <p:cNvSpPr/>
          <p:nvPr/>
        </p:nvSpPr>
        <p:spPr>
          <a:xfrm>
            <a:off x="4139952" y="1959223"/>
            <a:ext cx="720080" cy="4616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339335" y="1441383"/>
            <a:ext cx="3385863" cy="461665"/>
          </a:xfrm>
          <a:prstGeom prst="rect">
            <a:avLst/>
          </a:prstGeom>
          <a:solidFill>
            <a:schemeClr val="bg2"/>
          </a:solidFill>
          <a:ln>
            <a:solidFill>
              <a:schemeClr val="bg2"/>
            </a:solidFill>
          </a:ln>
        </p:spPr>
        <p:txBody>
          <a:bodyPr wrap="none" rtlCol="0">
            <a:spAutoFit/>
          </a:bodyPr>
          <a:lstStyle/>
          <a:p>
            <a:r>
              <a:rPr lang="en-US" altLang="ja-JP" sz="2400" dirty="0"/>
              <a:t>Flow of learning activity</a:t>
            </a:r>
            <a:endParaRPr kumimoji="1" lang="ja-JP" altLang="en-US" sz="2400" dirty="0"/>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5612" y="3776611"/>
            <a:ext cx="4295318" cy="2228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テキスト ボックス 9"/>
          <p:cNvSpPr txBox="1"/>
          <p:nvPr/>
        </p:nvSpPr>
        <p:spPr>
          <a:xfrm>
            <a:off x="5036475" y="4292600"/>
            <a:ext cx="4359142" cy="707886"/>
          </a:xfrm>
          <a:prstGeom prst="rect">
            <a:avLst/>
          </a:prstGeom>
          <a:ln>
            <a:noFill/>
          </a:ln>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ja-JP" sz="2000" dirty="0"/>
              <a:t>Depending on the user, two switches</a:t>
            </a:r>
          </a:p>
          <a:p>
            <a:r>
              <a:rPr lang="en-US" altLang="ja-JP" sz="2000" dirty="0"/>
              <a:t>Difficult to use properly</a:t>
            </a:r>
            <a:endParaRPr kumimoji="1" lang="ja-JP" altLang="en-US" sz="2000" dirty="0"/>
          </a:p>
        </p:txBody>
      </p:sp>
      <p:sp>
        <p:nvSpPr>
          <p:cNvPr id="13" name="下矢印 12"/>
          <p:cNvSpPr/>
          <p:nvPr/>
        </p:nvSpPr>
        <p:spPr>
          <a:xfrm>
            <a:off x="6660232" y="5111158"/>
            <a:ext cx="708956" cy="4060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5288079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クラリティ">
  <a:themeElements>
    <a:clrScheme name="ウェーブ">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Office クラシック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クラリティ">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4DEF50A4EC02BF4A9B6438F5B6CE5458" ma:contentTypeVersion="4" ma:contentTypeDescription="新しいドキュメントを作成します。" ma:contentTypeScope="" ma:versionID="d182d3cd47aac3c3fe581b1187d41d95">
  <xsd:schema xmlns:xsd="http://www.w3.org/2001/XMLSchema" xmlns:xs="http://www.w3.org/2001/XMLSchema" xmlns:p="http://schemas.microsoft.com/office/2006/metadata/properties" xmlns:ns2="339823d5-bd9c-4eb4-bd9b-4edb7a12d756" xmlns:ns3="629607ae-d548-4453-9321-d84cfbf7f0e5" targetNamespace="http://schemas.microsoft.com/office/2006/metadata/properties" ma:root="true" ma:fieldsID="28f62f1fddc696f5d537683636f0a0bb" ns2:_="" ns3:_="">
    <xsd:import namespace="339823d5-bd9c-4eb4-bd9b-4edb7a12d756"/>
    <xsd:import namespace="629607ae-d548-4453-9321-d84cfbf7f0e5"/>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9823d5-bd9c-4eb4-bd9b-4edb7a12d756" elementFormDefault="qualified">
    <xsd:import namespace="http://schemas.microsoft.com/office/2006/documentManagement/types"/>
    <xsd:import namespace="http://schemas.microsoft.com/office/infopath/2007/PartnerControls"/>
    <xsd:element name="SharedWithUsers" ma:index="8" nillable="true" ma:displayName="共有相手"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共有相手の詳細情報"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29607ae-d548-4453-9321-d84cfbf7f0e5"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F2307FF-3BE9-4EB2-8AAB-CA46BE69182B}">
  <ds:schemaRefs>
    <ds:schemaRef ds:uri="http://schemas.microsoft.com/sharepoint/v3/contenttype/forms"/>
  </ds:schemaRefs>
</ds:datastoreItem>
</file>

<file path=customXml/itemProps2.xml><?xml version="1.0" encoding="utf-8"?>
<ds:datastoreItem xmlns:ds="http://schemas.openxmlformats.org/officeDocument/2006/customXml" ds:itemID="{D913A96D-C366-4292-817B-EAFF1552E65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39823d5-bd9c-4eb4-bd9b-4edb7a12d756"/>
    <ds:schemaRef ds:uri="629607ae-d548-4453-9321-d84cfbf7f0e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4C4F620-C47A-44D7-B14C-FFDF6F747CF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7424</TotalTime>
  <Words>6518</Words>
  <Application>Microsoft Office PowerPoint</Application>
  <PresentationFormat>On-screen Show (4:3)</PresentationFormat>
  <Paragraphs>443</Paragraphs>
  <Slides>30</Slides>
  <Notes>28</Notes>
  <HiddenSlides>7</HiddenSlides>
  <MMClips>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30</vt:i4>
      </vt:variant>
    </vt:vector>
  </HeadingPairs>
  <TitlesOfParts>
    <vt:vector size="39" baseType="lpstr">
      <vt:lpstr>ＭＳ 明朝</vt:lpstr>
      <vt:lpstr>ＭＳ Ｐゴシック</vt:lpstr>
      <vt:lpstr>Arial</vt:lpstr>
      <vt:lpstr>Calibri</vt:lpstr>
      <vt:lpstr>Century</vt:lpstr>
      <vt:lpstr>Segoe UI</vt:lpstr>
      <vt:lpstr>Times New Roman</vt:lpstr>
      <vt:lpstr>Wingdings</vt:lpstr>
      <vt:lpstr>クラリティ</vt:lpstr>
      <vt:lpstr>重度肢体不自由児のための 複数スイッチ操作習得ソフトの開発</vt:lpstr>
      <vt:lpstr>研究背景  Research background</vt:lpstr>
      <vt:lpstr>Research background</vt:lpstr>
      <vt:lpstr>研究背景</vt:lpstr>
      <vt:lpstr>研究背景 Research background</vt:lpstr>
      <vt:lpstr>研究背景</vt:lpstr>
      <vt:lpstr>研究背景</vt:lpstr>
      <vt:lpstr>研究背景</vt:lpstr>
      <vt:lpstr>Research background</vt:lpstr>
      <vt:lpstr>研究背景</vt:lpstr>
      <vt:lpstr>Research background</vt:lpstr>
      <vt:lpstr>研究目的</vt:lpstr>
      <vt:lpstr>Purpose of research</vt:lpstr>
      <vt:lpstr>1スイッチ教材ソフトの開発</vt:lpstr>
      <vt:lpstr>1 Switch teaching software development</vt:lpstr>
      <vt:lpstr>1スイッチ教材ソフトの開発</vt:lpstr>
      <vt:lpstr>2スイッチ教材ソフトの開発</vt:lpstr>
      <vt:lpstr>スイッチ教材ソフトの評価</vt:lpstr>
      <vt:lpstr>Evaluation of switch teaching software</vt:lpstr>
      <vt:lpstr>アンケート結果</vt:lpstr>
      <vt:lpstr>コメント・改善案（抜粋）</vt:lpstr>
      <vt:lpstr>スイッチ教材ソフトの改善</vt:lpstr>
      <vt:lpstr>おわりに conclusion</vt:lpstr>
      <vt:lpstr>おわりに conclusion</vt:lpstr>
      <vt:lpstr>ご清聴ありがとうございました</vt:lpstr>
      <vt:lpstr>スイッチの接続方法</vt:lpstr>
      <vt:lpstr>スイッチの接続方法</vt:lpstr>
      <vt:lpstr>研究背景</vt:lpstr>
      <vt:lpstr>2スイッチ教材ソフト</vt:lpstr>
      <vt:lpstr>2スイッチ教材ソフト</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goto</dc:creator>
  <cp:lastModifiedBy>amliomnie</cp:lastModifiedBy>
  <cp:revision>239</cp:revision>
  <cp:lastPrinted>2016-11-30T05:34:00Z</cp:lastPrinted>
  <dcterms:created xsi:type="dcterms:W3CDTF">2016-11-29T04:59:33Z</dcterms:created>
  <dcterms:modified xsi:type="dcterms:W3CDTF">2017-06-27T04:14:10Z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0x0101004DEF50A4EC02BF4A9B6438F5B6CE5458</vt:lpwstr>
  </property>
</Properties>
</file>